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8"/>
  </p:notesMasterIdLst>
  <p:sldIdLst>
    <p:sldId id="341" r:id="rId2"/>
    <p:sldId id="303" r:id="rId3"/>
    <p:sldId id="288" r:id="rId4"/>
    <p:sldId id="349" r:id="rId5"/>
    <p:sldId id="305" r:id="rId6"/>
    <p:sldId id="289" r:id="rId7"/>
    <p:sldId id="304" r:id="rId8"/>
    <p:sldId id="290" r:id="rId9"/>
    <p:sldId id="296" r:id="rId10"/>
    <p:sldId id="293" r:id="rId11"/>
    <p:sldId id="306" r:id="rId12"/>
    <p:sldId id="294" r:id="rId13"/>
    <p:sldId id="307" r:id="rId14"/>
    <p:sldId id="297" r:id="rId15"/>
    <p:sldId id="308" r:id="rId16"/>
    <p:sldId id="298" r:id="rId17"/>
    <p:sldId id="309" r:id="rId18"/>
    <p:sldId id="282" r:id="rId19"/>
    <p:sldId id="312" r:id="rId20"/>
    <p:sldId id="352" r:id="rId21"/>
    <p:sldId id="313" r:id="rId22"/>
    <p:sldId id="274" r:id="rId23"/>
    <p:sldId id="314" r:id="rId24"/>
    <p:sldId id="316" r:id="rId25"/>
    <p:sldId id="317" r:id="rId26"/>
    <p:sldId id="318" r:id="rId27"/>
    <p:sldId id="319" r:id="rId28"/>
    <p:sldId id="320" r:id="rId29"/>
    <p:sldId id="321" r:id="rId30"/>
    <p:sldId id="322" r:id="rId31"/>
    <p:sldId id="323" r:id="rId32"/>
    <p:sldId id="324" r:id="rId33"/>
    <p:sldId id="325" r:id="rId34"/>
    <p:sldId id="326" r:id="rId35"/>
    <p:sldId id="327" r:id="rId36"/>
    <p:sldId id="328" r:id="rId37"/>
    <p:sldId id="329" r:id="rId38"/>
    <p:sldId id="331" r:id="rId39"/>
    <p:sldId id="276" r:id="rId40"/>
    <p:sldId id="301" r:id="rId41"/>
    <p:sldId id="277" r:id="rId42"/>
    <p:sldId id="279" r:id="rId43"/>
    <p:sldId id="350" r:id="rId44"/>
    <p:sldId id="351" r:id="rId45"/>
    <p:sldId id="302" r:id="rId46"/>
    <p:sldId id="332" r:id="rId47"/>
    <p:sldId id="334" r:id="rId48"/>
    <p:sldId id="335" r:id="rId49"/>
    <p:sldId id="336" r:id="rId50"/>
    <p:sldId id="310" r:id="rId51"/>
    <p:sldId id="333" r:id="rId52"/>
    <p:sldId id="337" r:id="rId53"/>
    <p:sldId id="344" r:id="rId54"/>
    <p:sldId id="342" r:id="rId55"/>
    <p:sldId id="343" r:id="rId56"/>
    <p:sldId id="330" r:id="rId57"/>
  </p:sldIdLst>
  <p:sldSz cx="9144000" cy="6858000" type="screen4x3"/>
  <p:notesSz cx="7010400"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5"/>
    <p:restoredTop sz="81651" autoAdjust="0"/>
  </p:normalViewPr>
  <p:slideViewPr>
    <p:cSldViewPr snapToGrid="0">
      <p:cViewPr varScale="1">
        <p:scale>
          <a:sx n="55" d="100"/>
          <a:sy n="55" d="100"/>
        </p:scale>
        <p:origin x="152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7839" cy="461804"/>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970941" y="0"/>
            <a:ext cx="3037839" cy="461804"/>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95387" y="692150"/>
            <a:ext cx="4619625" cy="3463924"/>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39" y="4387137"/>
            <a:ext cx="5608319" cy="4156234"/>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772671"/>
            <a:ext cx="3037839" cy="461804"/>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5994439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3925"/>
          </a:xfrm>
        </p:spPr>
      </p:sp>
      <p:sp>
        <p:nvSpPr>
          <p:cNvPr id="3" name="Notes Placeholder 2"/>
          <p:cNvSpPr>
            <a:spLocks noGrp="1"/>
          </p:cNvSpPr>
          <p:nvPr>
            <p:ph type="body" idx="1"/>
          </p:nvPr>
        </p:nvSpPr>
        <p:spPr/>
        <p:txBody>
          <a:bodyPr/>
          <a:lstStyle/>
          <a:p>
            <a:pPr eaLnBrk="1" hangingPunct="1">
              <a:spcBef>
                <a:spcPct val="0"/>
              </a:spcBef>
            </a:pPr>
            <a:r>
              <a:rPr lang="en-US" dirty="0"/>
              <a:t>ResearchMatch is an NIH funded initiative that began in 2010 and was and is </a:t>
            </a:r>
            <a:r>
              <a:rPr lang="en-US" baseline="0" dirty="0"/>
              <a:t>based on the CTSA consortium. RM is a platform that matches people interested in research with investigators and study teams in order to support and raise awareness of opportunities to be involved in research- nationwide.</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3FB43CD-6062-465E-A4B9-30C7C9820844}" type="slidenum">
              <a:rPr lang="en-US" smtClean="0"/>
              <a:pPr/>
              <a:t>1</a:t>
            </a:fld>
            <a:endParaRPr lang="en-US" dirty="0"/>
          </a:p>
        </p:txBody>
      </p:sp>
    </p:spTree>
    <p:extLst>
      <p:ext uri="{BB962C8B-B14F-4D97-AF65-F5344CB8AC3E}">
        <p14:creationId xmlns:p14="http://schemas.microsoft.com/office/powerpoint/2010/main" val="2280391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dirty="0"/>
              <a:t>ENTER your IRB</a:t>
            </a:r>
            <a:r>
              <a:rPr lang="en-US" baseline="0" dirty="0"/>
              <a:t> #, National Clinical Trials # if you have one,  the STUDY TITLE and ADDITIONAL STUDY INFO</a:t>
            </a:r>
          </a:p>
          <a:p>
            <a:pPr marL="0" marR="0" lvl="0" indent="0" algn="l" defTabSz="914400" rtl="0" eaLnBrk="1" fontAlgn="auto" latinLnBrk="0" hangingPunct="1">
              <a:lnSpc>
                <a:spcPct val="100000"/>
              </a:lnSpc>
              <a:spcBef>
                <a:spcPts val="0"/>
              </a:spcBef>
              <a:spcAft>
                <a:spcPts val="0"/>
              </a:spcAft>
              <a:buClrTx/>
              <a:buSzPct val="25000"/>
              <a:buFontTx/>
              <a:buNone/>
              <a:tabLst/>
              <a:defRPr/>
            </a:pPr>
            <a:endParaRPr lang="en-US" sz="1200" b="0" i="0" u="none" strike="noStrike" cap="none" dirty="0">
              <a:solidFill>
                <a:schemeClr val="dk1"/>
              </a:solidFill>
              <a:latin typeface="Calibri"/>
              <a:ea typeface="Calibri"/>
              <a:cs typeface="Calibri"/>
              <a:sym typeface="Calibri"/>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10</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149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defTabSz="45720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 </a:t>
            </a:r>
            <a:r>
              <a:rPr kumimoji="0" lang="en-US" sz="1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rPr>
              <a:t>Researcher must select </a:t>
            </a:r>
            <a:r>
              <a:rPr kumimoji="0" lang="en-US" sz="1200" b="1" i="0" u="none" strike="noStrike" kern="1200" cap="none" spc="0" normalizeH="0" baseline="0" noProof="0" dirty="0">
                <a:ln>
                  <a:noFill/>
                </a:ln>
                <a:solidFill>
                  <a:srgbClr val="FF0000"/>
                </a:solidFill>
                <a:effectLst/>
                <a:uLnTx/>
                <a:uFillTx/>
                <a:latin typeface="Calibri" panose="020F0502020204030204"/>
                <a:ea typeface="Calibri"/>
                <a:cs typeface="Calibri"/>
                <a:sym typeface="Calibri"/>
              </a:rPr>
              <a:t>Recruitment or Survey</a:t>
            </a:r>
            <a:r>
              <a:rPr kumimoji="0" lang="en-US" sz="1200" b="1" i="0" u="none" strike="noStrike" kern="1200" cap="none" spc="0" normalizeH="0" baseline="0" noProof="0" dirty="0">
                <a:ln>
                  <a:noFill/>
                </a:ln>
                <a:solidFill>
                  <a:srgbClr val="FF0000"/>
                </a:solidFill>
                <a:effectLst/>
                <a:uLnTx/>
                <a:uFillTx/>
                <a:latin typeface="Tw Cen MT" pitchFamily="34" charset="0"/>
                <a:ea typeface="Calibri"/>
                <a:cs typeface="Calibri"/>
                <a:sym typeface="Calibri"/>
              </a:rPr>
              <a:t>.</a:t>
            </a:r>
            <a:r>
              <a:rPr kumimoji="0" lang="en-US" sz="1200" b="0" i="0" u="none" strike="noStrike" kern="1200" cap="none" spc="0" normalizeH="0" baseline="0" noProof="0" dirty="0">
                <a:ln>
                  <a:noFill/>
                </a:ln>
                <a:solidFill>
                  <a:prstClr val="black"/>
                </a:solidFill>
                <a:effectLst/>
                <a:uLnTx/>
                <a:uFillTx/>
                <a:latin typeface="Tw Cen MT" pitchFamily="34" charset="0"/>
                <a:ea typeface="Calibri"/>
                <a:cs typeface="Calibri"/>
                <a:sym typeface="Calibri"/>
              </a:rPr>
              <a:t> Recruitment is for studies that will require the Volunteer to complete study visits. Survey is for studies that will only involve collection of data through a electronic survey instrument.</a:t>
            </a:r>
          </a:p>
          <a:p>
            <a:pPr marL="0" marR="0" lvl="0" indent="0" algn="l" defTabSz="45720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Tw Cen MT" pitchFamily="34" charset="0"/>
              <a:ea typeface="Calibri"/>
              <a:cs typeface="Calibri"/>
              <a:sym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w Cen MT" panose="020B0602020104020603" pitchFamily="34" charset="0"/>
              </a:rPr>
              <a:t>If you have an interventional study and select recruitment, you will have the opportunity to enter a </a:t>
            </a:r>
            <a:r>
              <a:rPr lang="en-US" dirty="0" err="1">
                <a:solidFill>
                  <a:schemeClr val="bg1"/>
                </a:solidFill>
                <a:latin typeface="Tw Cen MT" panose="020B0602020104020603" pitchFamily="34" charset="0"/>
              </a:rPr>
              <a:t>REDCap</a:t>
            </a:r>
            <a:r>
              <a:rPr lang="en-US" dirty="0">
                <a:solidFill>
                  <a:schemeClr val="bg1"/>
                </a:solidFill>
                <a:latin typeface="Tw Cen MT" panose="020B0602020104020603" pitchFamily="34" charset="0"/>
              </a:rPr>
              <a:t> pre-screening survey later in the contact </a:t>
            </a:r>
            <a:r>
              <a:rPr lang="en-US" sz="1100" dirty="0">
                <a:solidFill>
                  <a:schemeClr val="bg1"/>
                </a:solidFill>
                <a:latin typeface="Tw Cen MT" panose="020B0602020104020603" pitchFamily="34" charset="0"/>
              </a:rPr>
              <a:t>process</a:t>
            </a:r>
          </a:p>
          <a:p>
            <a:pPr marL="0" marR="0" lvl="0" indent="0" algn="l" defTabSz="45720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ct val="25000"/>
              <a:buFontTx/>
              <a:buNone/>
              <a:tabLst/>
              <a:defRPr/>
            </a:pPr>
            <a:endParaRPr lang="en-US" sz="1200" b="0" i="0" u="none" strike="noStrike" cap="none" dirty="0">
              <a:solidFill>
                <a:schemeClr val="dk1"/>
              </a:solidFill>
              <a:latin typeface="Calibri"/>
              <a:ea typeface="Calibri"/>
              <a:cs typeface="Calibri"/>
              <a:sym typeface="Calibri"/>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11</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01178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eaLnBrk="1" hangingPunct="1">
              <a:spcBef>
                <a:spcPct val="0"/>
              </a:spcBef>
            </a:pPr>
            <a:r>
              <a:rPr lang="en-US" dirty="0"/>
              <a:t>Next,</a:t>
            </a:r>
            <a:r>
              <a:rPr lang="en-US" baseline="0" dirty="0"/>
              <a:t> you will upload your Final Approval Letter from your local or central IRB. This is the letter you or your PI received which includes expiration dates for the study. You may upload only one document so please merge documents if you have central and local IRB approvals. </a:t>
            </a:r>
          </a:p>
          <a:p>
            <a:pPr eaLnBrk="1" hangingPunct="1">
              <a:spcBef>
                <a:spcPct val="0"/>
              </a:spcBef>
            </a:pPr>
            <a:endParaRPr lang="en-US" baseline="0" dirty="0"/>
          </a:p>
          <a:p>
            <a:pPr eaLnBrk="1" hangingPunct="1">
              <a:spcBef>
                <a:spcPct val="0"/>
              </a:spcBef>
            </a:pPr>
            <a:r>
              <a:rPr lang="en-US" dirty="0">
                <a:latin typeface="Tw Cen MT" pitchFamily="34" charset="0"/>
              </a:rPr>
              <a:t>if you have any questions while registering your study.- your site specific instructions are available in 2 locations: </a:t>
            </a:r>
            <a:br>
              <a:rPr lang="en-US" dirty="0">
                <a:latin typeface="Tw Cen MT" pitchFamily="34" charset="0"/>
              </a:rPr>
            </a:br>
            <a:r>
              <a:rPr lang="en-US" dirty="0">
                <a:latin typeface="Tw Cen MT" pitchFamily="34" charset="0"/>
              </a:rPr>
              <a:t>within the “requirements” hyperlink next to UPLOAD IRB LETTER and on the menu tab on the left side. </a:t>
            </a:r>
          </a:p>
          <a:p>
            <a:pPr eaLnBrk="1" hangingPunct="1">
              <a:spcBef>
                <a:spcPct val="0"/>
              </a:spcBef>
            </a:pPr>
            <a:endParaRPr lang="en-US" dirty="0">
              <a:latin typeface="Tw Cen MT" pitchFamily="34" charset="0"/>
            </a:endParaRPr>
          </a:p>
          <a:p>
            <a:pPr eaLnBrk="1" hangingPunct="1">
              <a:spcBef>
                <a:spcPct val="0"/>
              </a:spcBef>
            </a:pPr>
            <a:r>
              <a:rPr lang="en-US" dirty="0">
                <a:latin typeface="Tw Cen MT" pitchFamily="34" charset="0"/>
              </a:rPr>
              <a:t>You may</a:t>
            </a:r>
            <a:r>
              <a:rPr lang="en-US" baseline="0" dirty="0">
                <a:latin typeface="Tw Cen MT" pitchFamily="34" charset="0"/>
              </a:rPr>
              <a:t> upload only one document. If your site required multiple documents, you will need to merge into a single file before uploading</a:t>
            </a:r>
            <a:endParaRPr lang="en-US" dirty="0">
              <a:latin typeface="Tw Cen MT" pitchFamily="34" charset="0"/>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7546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eaLnBrk="1" hangingPunct="1">
              <a:spcBef>
                <a:spcPct val="0"/>
              </a:spcBef>
            </a:pPr>
            <a:endParaRPr lang="en-US" dirty="0">
              <a:latin typeface="Tw Cen MT" pitchFamily="34" charset="0"/>
            </a:endParaRPr>
          </a:p>
          <a:p>
            <a:pPr eaLnBrk="1" hangingPunct="1">
              <a:spcBef>
                <a:spcPct val="0"/>
              </a:spcBef>
            </a:pPr>
            <a:r>
              <a:rPr lang="en-US" u="sng" dirty="0">
                <a:latin typeface="Tw Cen MT" pitchFamily="34" charset="0"/>
              </a:rPr>
              <a:t>REMEMBER: your IRB letter must be a current letter that clearly indicates</a:t>
            </a:r>
            <a:r>
              <a:rPr lang="en-US" dirty="0">
                <a:latin typeface="Tw Cen MT" pitchFamily="34" charset="0"/>
              </a:rPr>
              <a:t>:</a:t>
            </a:r>
          </a:p>
          <a:p>
            <a:pPr marL="226634" indent="-226634">
              <a:spcBef>
                <a:spcPct val="0"/>
              </a:spcBef>
              <a:buAutoNum type="arabicPeriod"/>
            </a:pPr>
            <a:r>
              <a:rPr lang="en-US" dirty="0">
                <a:latin typeface="Tw Cen MT" pitchFamily="34" charset="0"/>
              </a:rPr>
              <a:t>The IRB number of this study</a:t>
            </a:r>
          </a:p>
          <a:p>
            <a:pPr marL="226634" indent="-226634">
              <a:spcBef>
                <a:spcPct val="0"/>
              </a:spcBef>
              <a:buAutoNum type="arabicPeriod"/>
            </a:pPr>
            <a:r>
              <a:rPr lang="en-US" dirty="0">
                <a:latin typeface="Tw Cen MT" pitchFamily="34" charset="0"/>
              </a:rPr>
              <a:t>The IRB expiration date of this study</a:t>
            </a:r>
          </a:p>
          <a:p>
            <a:pPr marL="226634" indent="-226634">
              <a:spcBef>
                <a:spcPct val="0"/>
              </a:spcBef>
              <a:buAutoNum type="arabicPeriod"/>
            </a:pPr>
            <a:r>
              <a:rPr lang="en-US" dirty="0">
                <a:latin typeface="Tw Cen MT" pitchFamily="34" charset="0"/>
              </a:rPr>
              <a:t>Study title</a:t>
            </a:r>
          </a:p>
          <a:p>
            <a:pPr marL="226634" indent="-226634">
              <a:spcBef>
                <a:spcPct val="0"/>
              </a:spcBef>
              <a:buAutoNum type="arabicPeriod"/>
            </a:pPr>
            <a:r>
              <a:rPr lang="en-US" dirty="0">
                <a:latin typeface="Tw Cen MT" pitchFamily="34" charset="0"/>
              </a:rPr>
              <a:t>Evidence that this study has been approved</a:t>
            </a:r>
          </a:p>
          <a:p>
            <a:pPr marL="226634" indent="-226634">
              <a:spcBef>
                <a:spcPct val="0"/>
              </a:spcBef>
              <a:buAutoNum type="arabicPeriod"/>
            </a:pPr>
            <a:r>
              <a:rPr lang="en-US" dirty="0">
                <a:latin typeface="Tw Cen MT" pitchFamily="34" charset="0"/>
              </a:rPr>
              <a:t>First and last name of the PI</a:t>
            </a:r>
            <a:endParaRPr lang="en-US" dirty="0"/>
          </a:p>
          <a:p>
            <a:pPr marL="0" marR="0" lvl="0" indent="0" algn="l" rtl="0">
              <a:spcBef>
                <a:spcPts val="0"/>
              </a:spcBef>
              <a:spcAft>
                <a:spcPts val="0"/>
              </a:spcAft>
              <a:buSzPct val="25000"/>
              <a:buNone/>
            </a:pPr>
            <a:endParaRPr lang="en-US"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SzPct val="25000"/>
              <a:buNone/>
            </a:pPr>
            <a:endParaRPr lang="en-US" sz="1200" b="0" i="0" u="none" strike="noStrike" cap="none" dirty="0">
              <a:solidFill>
                <a:schemeClr val="dk1"/>
              </a:solidFill>
              <a:latin typeface="Calibri"/>
              <a:ea typeface="Calibri"/>
              <a:cs typeface="Calibri"/>
              <a:sym typeface="Calibri"/>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4096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16" name="Shape 31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THEN- CHECK</a:t>
            </a:r>
            <a:r>
              <a:rPr lang="en-US" baseline="0" dirty="0"/>
              <a:t> YOUR EMAIL: you will get an email outlining the status of your study - it’s on it’s way to your PI for approval!</a:t>
            </a:r>
          </a:p>
          <a:p>
            <a:endParaRPr lang="en-US" dirty="0"/>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317" name="Shape 31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14</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13896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16" name="Shape 31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baseline="0" dirty="0"/>
              <a:t>THE </a:t>
            </a:r>
            <a:r>
              <a:rPr lang="en-US" dirty="0"/>
              <a:t>PI </a:t>
            </a:r>
            <a:r>
              <a:rPr lang="en-US" baseline="0" dirty="0"/>
              <a:t>receives an email and must authorize your access for the study that was registered.</a:t>
            </a:r>
          </a:p>
          <a:p>
            <a:endParaRPr lang="en-US" dirty="0"/>
          </a:p>
          <a:p>
            <a:r>
              <a:rPr lang="en-US" dirty="0"/>
              <a:t>Please note that the</a:t>
            </a:r>
            <a:r>
              <a:rPr lang="en-US" baseline="0" dirty="0"/>
              <a:t> PI can not </a:t>
            </a:r>
            <a:r>
              <a:rPr lang="en-US" u="sng" baseline="0" dirty="0"/>
              <a:t>reply</a:t>
            </a:r>
            <a:r>
              <a:rPr lang="en-US" baseline="0" dirty="0"/>
              <a:t> to the email.  They have to participate in the 2-step process to approve the researcher.</a:t>
            </a:r>
            <a:endParaRPr lang="en-US" dirty="0"/>
          </a:p>
        </p:txBody>
      </p:sp>
      <p:sp>
        <p:nvSpPr>
          <p:cNvPr id="317" name="Shape 31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15</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44465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27" name="Shape 327"/>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The PI clicks the link in the email and then one more time on the rm page then they are good to go!</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328" name="Shape 328"/>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16</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4180441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16" name="Shape 31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i="1" dirty="0"/>
              <a:t>Read</a:t>
            </a:r>
            <a:r>
              <a:rPr lang="en-US" i="1" baseline="0" dirty="0"/>
              <a:t> slide</a:t>
            </a:r>
            <a:endParaRPr lang="en-US" i="1" dirty="0"/>
          </a:p>
        </p:txBody>
      </p:sp>
      <p:sp>
        <p:nvSpPr>
          <p:cNvPr id="317" name="Shape 31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17</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650137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This</a:t>
            </a:r>
            <a:r>
              <a:rPr lang="en-US" sz="1200" b="0" i="0" u="none" strike="noStrike" cap="none" baseline="0" dirty="0">
                <a:solidFill>
                  <a:schemeClr val="dk1"/>
                </a:solidFill>
                <a:latin typeface="Calibri"/>
                <a:ea typeface="Calibri"/>
                <a:cs typeface="Calibri"/>
                <a:sym typeface="Calibri"/>
              </a:rPr>
              <a:t> is the researcher dashboard. (click) You can search for volunteers,(click) see the statuses of your studies (click) and contact your institutional liaisons</a:t>
            </a:r>
            <a:endParaRPr lang="en-US" sz="1200" b="0" i="0" u="none" strike="noStrike" cap="none" dirty="0">
              <a:solidFill>
                <a:schemeClr val="dk1"/>
              </a:solidFill>
              <a:latin typeface="Calibri"/>
              <a:ea typeface="Calibri"/>
              <a:cs typeface="Calibri"/>
              <a:sym typeface="Calibri"/>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18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7900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SWITCH TO LB</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19</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271182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Welcome! This</a:t>
            </a:r>
            <a:r>
              <a:rPr lang="en-US" sz="1200" b="0" i="0" u="none" strike="noStrike" cap="none" baseline="0" dirty="0">
                <a:solidFill>
                  <a:schemeClr val="dk1"/>
                </a:solidFill>
                <a:latin typeface="Calibri"/>
                <a:ea typeface="Calibri"/>
                <a:cs typeface="Calibri"/>
                <a:sym typeface="Calibri"/>
              </a:rPr>
              <a:t> video covers gaining recruitment access and contacting volunteers. </a:t>
            </a:r>
            <a:endParaRPr lang="en-US"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2</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2892270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SWITCH TO LB</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20</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476991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Click ‘start searching’ to begin searching</a:t>
            </a:r>
            <a:r>
              <a:rPr lang="en-US" sz="1200" b="0" i="0" u="none" strike="noStrike" cap="none" baseline="0" dirty="0">
                <a:solidFill>
                  <a:schemeClr val="dk1"/>
                </a:solidFill>
                <a:latin typeface="Calibri"/>
                <a:ea typeface="Calibri"/>
                <a:cs typeface="Calibri"/>
                <a:sym typeface="Calibri"/>
              </a:rPr>
              <a:t> for volunteers</a:t>
            </a:r>
            <a:endParaRPr lang="en-US" sz="1200" b="0" i="0" u="none" strike="noStrike" cap="none" dirty="0">
              <a:solidFill>
                <a:schemeClr val="dk1"/>
              </a:solidFill>
              <a:latin typeface="Calibri"/>
              <a:ea typeface="Calibri"/>
              <a:cs typeface="Calibri"/>
              <a:sym typeface="Calibri"/>
            </a:endParaRPr>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21</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94745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You</a:t>
            </a:r>
            <a:r>
              <a:rPr lang="en-US" sz="1200" b="0" i="0" u="none" strike="noStrike" cap="none" baseline="0" dirty="0">
                <a:solidFill>
                  <a:schemeClr val="dk1"/>
                </a:solidFill>
                <a:latin typeface="Calibri"/>
                <a:ea typeface="Calibri"/>
                <a:cs typeface="Calibri"/>
                <a:sym typeface="Calibri"/>
              </a:rPr>
              <a:t> can use as many or as few filters as appropriate to define your cohort. As you apply more filters, you will notice the number of total volunteers found after filters applied will decrease. So, if you begin with no filters, you will see all volunteers in the ResearchMatch database. By adding filters, you can refine that number to a set of volunteers that fit the specific eligibility criteria of your study. Once you have applied all necessary filters, you will click “select volunteers’ at the bottom of the page.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22</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3029184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Shape 341"/>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42" name="Shape 342"/>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dirty="0"/>
              <a:t>There</a:t>
            </a:r>
            <a:r>
              <a:rPr lang="en-US" baseline="0" dirty="0"/>
              <a:t> are several steps, or filtering sections, to build a search. </a:t>
            </a:r>
            <a:r>
              <a:rPr lang="en-US" dirty="0"/>
              <a:t>The filters act like a drop down menu.</a:t>
            </a:r>
            <a:r>
              <a:rPr lang="en-US" baseline="0" dirty="0"/>
              <a:t> You can use these filters to refine your cohort. (click) As you add each filter, ResearchMatch will update the number of volunteers who meet the filter criteria. </a:t>
            </a:r>
          </a:p>
          <a:p>
            <a:pPr lvl="0" rtl="0">
              <a:spcBef>
                <a:spcPts val="0"/>
              </a:spcBef>
              <a:buClr>
                <a:schemeClr val="dk1"/>
              </a:buClr>
              <a:buSzPct val="25000"/>
              <a:buFont typeface="Arial"/>
              <a:buNone/>
            </a:pPr>
            <a:br>
              <a:rPr lang="en-US" baseline="0" dirty="0"/>
            </a:br>
            <a:r>
              <a:rPr lang="en-US" baseline="0" dirty="0"/>
              <a:t>(click) </a:t>
            </a:r>
          </a:p>
          <a:p>
            <a:pPr lvl="0" rtl="0">
              <a:spcBef>
                <a:spcPts val="0"/>
              </a:spcBef>
              <a:buClr>
                <a:schemeClr val="dk1"/>
              </a:buClr>
              <a:buSzPct val="25000"/>
              <a:buFont typeface="Arial"/>
              <a:buNone/>
            </a:pPr>
            <a:endParaRPr lang="en-US" baseline="0" dirty="0"/>
          </a:p>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200" b="0" dirty="0">
                <a:solidFill>
                  <a:schemeClr val="lt1"/>
                </a:solidFill>
                <a:latin typeface="Calibri"/>
                <a:ea typeface="Calibri"/>
                <a:cs typeface="Calibri"/>
                <a:sym typeface="Calibri"/>
              </a:rPr>
              <a:t>Note: When performing a feasibility search, data is rounded to the nearest 10. If you yield a count of 10, this means that 1-10 RM volunteers match your search criteria.  If there are no matches, search will yield a count of 0. </a:t>
            </a:r>
          </a:p>
          <a:p>
            <a:pPr lvl="0" rtl="0">
              <a:spcBef>
                <a:spcPts val="0"/>
              </a:spcBef>
              <a:buClr>
                <a:schemeClr val="dk1"/>
              </a:buClr>
              <a:buSzPct val="25000"/>
              <a:buFont typeface="Arial"/>
              <a:buNone/>
            </a:pPr>
            <a:endParaRPr dirty="0"/>
          </a:p>
          <a:p>
            <a:pPr lvl="0" rtl="0">
              <a:spcBef>
                <a:spcPts val="0"/>
              </a:spcBef>
              <a:buClr>
                <a:schemeClr val="dk1"/>
              </a:buClr>
              <a:buSzPct val="25000"/>
              <a:buFont typeface="Arial"/>
              <a:buNone/>
            </a:pPr>
            <a:endParaRPr dirty="0"/>
          </a:p>
          <a:p>
            <a:pPr lvl="0" rtl="0">
              <a:spcBef>
                <a:spcPts val="0"/>
              </a:spcBef>
              <a:buClr>
                <a:schemeClr val="dk1"/>
              </a:buClr>
              <a:buSzPct val="25000"/>
              <a:buFont typeface="Arial"/>
              <a:buNone/>
            </a:pPr>
            <a:endParaRPr dirty="0"/>
          </a:p>
          <a:p>
            <a:pPr marL="0" marR="0" lvl="0" indent="0" algn="l" rtl="0">
              <a:spcBef>
                <a:spcPts val="0"/>
              </a:spcBef>
              <a:buSzPct val="25000"/>
              <a:buNone/>
            </a:pPr>
            <a:endParaRPr dirty="0"/>
          </a:p>
        </p:txBody>
      </p:sp>
      <p:sp>
        <p:nvSpPr>
          <p:cNvPr id="343" name="Shape 343"/>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23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99063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1200" b="0" i="0" u="none" strike="noStrike" cap="none" dirty="0">
                <a:solidFill>
                  <a:schemeClr val="dk1"/>
                </a:solidFill>
                <a:latin typeface="Calibri"/>
                <a:ea typeface="Calibri"/>
                <a:cs typeface="Calibri"/>
                <a:sym typeface="Calibri"/>
              </a:rPr>
              <a:t>After selecting the</a:t>
            </a:r>
            <a:r>
              <a:rPr lang="en-US" sz="1200" b="0" i="0" u="none" strike="noStrike" cap="none" baseline="0" dirty="0">
                <a:solidFill>
                  <a:schemeClr val="dk1"/>
                </a:solidFill>
                <a:latin typeface="Calibri"/>
                <a:ea typeface="Calibri"/>
                <a:cs typeface="Calibri"/>
                <a:sym typeface="Calibri"/>
              </a:rPr>
              <a:t> type of search, either recruitment or feasibility, we can move through the filters to refine our cohort. </a:t>
            </a:r>
            <a:r>
              <a:rPr lang="en-US" sz="1200" b="0" i="0" u="none" strike="noStrike" cap="none" dirty="0">
                <a:solidFill>
                  <a:schemeClr val="dk1"/>
                </a:solidFill>
                <a:latin typeface="Calibri"/>
                <a:ea typeface="Calibri"/>
                <a:cs typeface="Calibri"/>
                <a:sym typeface="Calibri"/>
              </a:rPr>
              <a:t>Let’s say that we only want to include volunteers</a:t>
            </a:r>
            <a:r>
              <a:rPr lang="en-US" sz="1200" b="0" i="0" u="none" strike="noStrike" cap="none" baseline="0" dirty="0">
                <a:solidFill>
                  <a:schemeClr val="dk1"/>
                </a:solidFill>
                <a:latin typeface="Calibri"/>
                <a:ea typeface="Calibri"/>
                <a:cs typeface="Calibri"/>
                <a:sym typeface="Calibri"/>
              </a:rPr>
              <a:t> who live less than 50 miles from our location. </a:t>
            </a:r>
            <a:endParaRPr lang="en-US"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24</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1335571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ResearchMatch</a:t>
            </a:r>
            <a:r>
              <a:rPr lang="en-US" sz="1200" b="0" i="0" u="none" strike="noStrike" cap="none" baseline="0" dirty="0">
                <a:solidFill>
                  <a:schemeClr val="dk1"/>
                </a:solidFill>
                <a:latin typeface="Calibri"/>
                <a:ea typeface="Calibri"/>
                <a:cs typeface="Calibri"/>
                <a:sym typeface="Calibri"/>
              </a:rPr>
              <a:t> auto populates your address based on the institution. If your institution has multiple locations, you should see these in the drop down menu. You can use as many location filters as you would like.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25</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3072485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In the next</a:t>
            </a:r>
            <a:r>
              <a:rPr lang="en-US" sz="1200" b="0" i="0" u="none" strike="noStrike" cap="none" baseline="0" dirty="0">
                <a:solidFill>
                  <a:schemeClr val="dk1"/>
                </a:solidFill>
                <a:latin typeface="Calibri"/>
                <a:ea typeface="Calibri"/>
                <a:cs typeface="Calibri"/>
                <a:sym typeface="Calibri"/>
              </a:rPr>
              <a:t> section, you can filter by a number of demographic filters. Let’s say we want to include volunteers ages 18 to 55. Click the ‘add’ button next to age criteria (click)</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26</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568430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And then enter the</a:t>
            </a:r>
            <a:r>
              <a:rPr lang="en-US" sz="1200" b="0" i="0" u="none" strike="noStrike" cap="none" baseline="0" dirty="0">
                <a:solidFill>
                  <a:schemeClr val="dk1"/>
                </a:solidFill>
                <a:latin typeface="Calibri"/>
                <a:ea typeface="Calibri"/>
                <a:cs typeface="Calibri"/>
                <a:sym typeface="Calibri"/>
              </a:rPr>
              <a:t> age range we would like to include. You may use as many of as few filters as you would like. If you have multiple populations, like ages 18-20 AND 50-55, it may be helpful to perform separate, repeated searches.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27</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5205275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As you can see, the total number of volunteers found has decreased to around 80. This tab is always visible</a:t>
            </a:r>
            <a:r>
              <a:rPr lang="en-US" sz="1200" b="0" i="0" u="none" strike="noStrike" cap="none" baseline="0" dirty="0">
                <a:solidFill>
                  <a:schemeClr val="dk1"/>
                </a:solidFill>
                <a:latin typeface="Calibri"/>
                <a:ea typeface="Calibri"/>
                <a:cs typeface="Calibri"/>
                <a:sym typeface="Calibri"/>
              </a:rPr>
              <a:t> as you scroll through the filters so that you have an idea of how your searches are affecting the number of volunteers fitting the criteria.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28</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442035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Let’s move</a:t>
            </a:r>
            <a:r>
              <a:rPr lang="en-US" sz="1200" b="0" i="0" u="none" strike="noStrike" cap="none" baseline="0" dirty="0">
                <a:solidFill>
                  <a:schemeClr val="dk1"/>
                </a:solidFill>
                <a:latin typeface="Calibri"/>
                <a:ea typeface="Calibri"/>
                <a:cs typeface="Calibri"/>
                <a:sym typeface="Calibri"/>
              </a:rPr>
              <a:t> on to the health condition filter. Click here (click) to read the instructions.</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29</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833935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73" name="Shape 173"/>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Highlight researcher – includes study staff – does</a:t>
            </a:r>
            <a:r>
              <a:rPr lang="en-US" baseline="0" dirty="0"/>
              <a:t> not mean that it is always the PI </a:t>
            </a:r>
          </a:p>
          <a:p>
            <a:endParaRPr lang="en-US" baseline="0" dirty="0"/>
          </a:p>
          <a:p>
            <a:r>
              <a:rPr lang="en-US" baseline="0" dirty="0"/>
              <a:t>Two levels of access – Feasibility and Recruitment – note differences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Contact Message: </a:t>
            </a:r>
            <a:r>
              <a:rPr lang="en-US" dirty="0"/>
              <a:t>The information a researcher sends through the RM system to potential volunteers</a:t>
            </a:r>
            <a:r>
              <a:rPr lang="en-US" baseline="0" dirty="0"/>
              <a:t> – </a:t>
            </a:r>
            <a:r>
              <a:rPr lang="en-US" b="1" baseline="0" dirty="0"/>
              <a:t>this is not the same as an email </a:t>
            </a:r>
            <a:endParaRPr lang="en-US" dirty="0"/>
          </a:p>
        </p:txBody>
      </p:sp>
      <p:sp>
        <p:nvSpPr>
          <p:cNvPr id="174" name="Shape 174"/>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5145197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70" name="Shape 370"/>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The</a:t>
            </a:r>
            <a:r>
              <a:rPr lang="en-US" sz="1200" b="0" i="0" u="none" strike="noStrike" cap="none" baseline="0" dirty="0">
                <a:solidFill>
                  <a:schemeClr val="dk1"/>
                </a:solidFill>
                <a:latin typeface="Calibri"/>
                <a:ea typeface="Calibri"/>
                <a:cs typeface="Calibri"/>
                <a:sym typeface="Calibri"/>
              </a:rPr>
              <a:t> health and medication filters make use of Boolean logic, using AND/OR to help you refine your results. Using OR makes your set larger and </a:t>
            </a:r>
            <a:r>
              <a:rPr lang="en-US" sz="1200" b="0" i="0" u="none" strike="noStrike" cap="none" baseline="0" dirty="0" err="1">
                <a:solidFill>
                  <a:schemeClr val="dk1"/>
                </a:solidFill>
                <a:latin typeface="Calibri"/>
                <a:ea typeface="Calibri"/>
                <a:cs typeface="Calibri"/>
                <a:sym typeface="Calibri"/>
              </a:rPr>
              <a:t>AND</a:t>
            </a:r>
            <a:r>
              <a:rPr lang="en-US" sz="1200" b="0" i="0" u="none" strike="noStrike" cap="none" baseline="0" dirty="0">
                <a:solidFill>
                  <a:schemeClr val="dk1"/>
                </a:solidFill>
                <a:latin typeface="Calibri"/>
                <a:ea typeface="Calibri"/>
                <a:cs typeface="Calibri"/>
                <a:sym typeface="Calibri"/>
              </a:rPr>
              <a:t> makes your set smaller. </a:t>
            </a:r>
            <a:endParaRPr lang="en-US" sz="1200" b="0" i="0" u="none" strike="noStrike" cap="none" dirty="0">
              <a:solidFill>
                <a:schemeClr val="dk1"/>
              </a:solidFill>
              <a:latin typeface="Calibri"/>
              <a:ea typeface="Calibri"/>
              <a:cs typeface="Calibri"/>
              <a:sym typeface="Calibri"/>
            </a:endParaRPr>
          </a:p>
        </p:txBody>
      </p:sp>
      <p:sp>
        <p:nvSpPr>
          <p:cNvPr id="371" name="Shape 371"/>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30</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7233774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In</a:t>
            </a:r>
            <a:r>
              <a:rPr lang="en-US" sz="1200" b="0" i="0" u="none" strike="noStrike" cap="none" baseline="0" dirty="0">
                <a:solidFill>
                  <a:schemeClr val="dk1"/>
                </a:solidFill>
                <a:latin typeface="Calibri"/>
                <a:ea typeface="Calibri"/>
                <a:cs typeface="Calibri"/>
                <a:sym typeface="Calibri"/>
              </a:rPr>
              <a:t> our case, we want to include individuals with high blood pressure, while EXCLUDING volunteers with coronary artery disease.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31</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1551643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To do this, I will enter high blood pressure in to the include set 1 </a:t>
            </a: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32</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41519128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As you can see, this</a:t>
            </a:r>
            <a:r>
              <a:rPr lang="en-US" sz="1200" b="0" i="0" u="none" strike="noStrike" cap="none" baseline="0" dirty="0">
                <a:solidFill>
                  <a:schemeClr val="dk1"/>
                </a:solidFill>
                <a:latin typeface="Calibri"/>
                <a:ea typeface="Calibri"/>
                <a:cs typeface="Calibri"/>
                <a:sym typeface="Calibri"/>
              </a:rPr>
              <a:t> search will include volunteers with high blood pressure. This section will update as you add more inclusion and exclusion criteria.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33</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6425440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Now, if we want to exclude individuals with coronary artery disease,</a:t>
            </a:r>
            <a:r>
              <a:rPr lang="en-US" sz="1200" b="0" i="0" u="none" strike="noStrike" cap="none" baseline="0" dirty="0">
                <a:solidFill>
                  <a:schemeClr val="dk1"/>
                </a:solidFill>
                <a:latin typeface="Calibri"/>
                <a:ea typeface="Calibri"/>
                <a:cs typeface="Calibri"/>
                <a:sym typeface="Calibri"/>
              </a:rPr>
              <a:t> we first need to click on the ‘exclude set’ tab.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34</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7596486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Type in the condition</a:t>
            </a: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35</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341969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And click</a:t>
            </a:r>
            <a:r>
              <a:rPr lang="en-US" sz="1200" b="0" i="0" u="none" strike="noStrike" cap="none" baseline="0" dirty="0">
                <a:solidFill>
                  <a:schemeClr val="dk1"/>
                </a:solidFill>
                <a:latin typeface="Calibri"/>
                <a:ea typeface="Calibri"/>
                <a:cs typeface="Calibri"/>
                <a:sym typeface="Calibri"/>
              </a:rPr>
              <a:t> add. As you can see, we are now including volunteers with high blood pressure and excluding volunteers with coronary artery disease. It’s a good idea to check this box before moving forward to ensure that you have entered everything correctly. </a:t>
            </a:r>
          </a:p>
          <a:p>
            <a:pPr marL="0" marR="0" lvl="0" indent="0" algn="l" rtl="0">
              <a:spcBef>
                <a:spcPts val="0"/>
              </a:spcBef>
              <a:buSzPct val="25000"/>
              <a:buNone/>
            </a:pPr>
            <a:endParaRPr lang="en-US" sz="1200" b="0" i="0" u="none" strike="noStrike" cap="none" baseline="0" dirty="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The medication filters work in the same way and since we don’t need to add any medication criteria, we will move on.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36</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421204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54" name="Shape 354"/>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At</a:t>
            </a:r>
            <a:r>
              <a:rPr lang="en-US" sz="1200" b="0" i="0" u="none" strike="noStrike" cap="none" baseline="0" dirty="0">
                <a:solidFill>
                  <a:schemeClr val="dk1"/>
                </a:solidFill>
                <a:latin typeface="Calibri"/>
                <a:ea typeface="Calibri"/>
                <a:cs typeface="Calibri"/>
                <a:sym typeface="Calibri"/>
              </a:rPr>
              <a:t> the bottom of the page, beneath the ‘save search’ and contact volunteers’ buttons, you will see a summary of the search. This is a good way to verify that everything is correct before moving on to the select volunteers section. You can also see how each search affected the number of volunteers meeting the criteria. In our case, the location criteria removed a significant portion of the ResearchMatch population. </a:t>
            </a:r>
          </a:p>
          <a:p>
            <a:pPr marL="0" marR="0" lvl="0" indent="0" algn="l" rtl="0">
              <a:spcBef>
                <a:spcPts val="0"/>
              </a:spcBef>
              <a:buSzPct val="25000"/>
              <a:buNone/>
            </a:pPr>
            <a:endParaRPr lang="en-US" sz="1200" b="0" i="0" u="none" strike="noStrike" cap="none" baseline="0" dirty="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To move on to contacting volunteers, we will click ‘select volunteers’. Here, you also have the option to save your search. </a:t>
            </a:r>
            <a:endParaRPr lang="en-US" sz="1200" b="0" i="0" u="none" strike="noStrike" cap="none" dirty="0">
              <a:solidFill>
                <a:schemeClr val="dk1"/>
              </a:solidFill>
              <a:latin typeface="Calibri"/>
              <a:ea typeface="Calibri"/>
              <a:cs typeface="Calibri"/>
              <a:sym typeface="Calibri"/>
            </a:endParaRPr>
          </a:p>
        </p:txBody>
      </p:sp>
      <p:sp>
        <p:nvSpPr>
          <p:cNvPr id="355" name="Shape 355"/>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37</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670178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SzPct val="25000"/>
              <a:buNone/>
            </a:pPr>
            <a:r>
              <a:rPr lang="en-US" sz="1200" b="0" i="0" u="none" strike="noStrike" cap="none" dirty="0">
                <a:solidFill>
                  <a:schemeClr val="dk1"/>
                </a:solidFill>
                <a:latin typeface="Calibri"/>
                <a:ea typeface="Calibri"/>
                <a:cs typeface="Calibri"/>
                <a:sym typeface="Calibri"/>
              </a:rPr>
              <a:t>SWITCH BACK FROM LB</a:t>
            </a: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38</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1069628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81" name="Shape 381"/>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lvl="0" rtl="0">
              <a:spcBef>
                <a:spcPts val="0"/>
              </a:spcBef>
              <a:buSzPct val="25000"/>
              <a:buNone/>
            </a:pPr>
            <a:r>
              <a:rPr lang="en-US" dirty="0"/>
              <a:t>After</a:t>
            </a:r>
            <a:r>
              <a:rPr lang="en-US" baseline="0" dirty="0"/>
              <a:t> clicking ‘select volunteers’,  you will see a list of all volunteers that you may want to contact. </a:t>
            </a:r>
            <a:endParaRPr lang="en-US" dirty="0"/>
          </a:p>
          <a:p>
            <a:pPr lvl="0" rtl="0">
              <a:spcBef>
                <a:spcPts val="0"/>
              </a:spcBef>
              <a:buSzPct val="25000"/>
              <a:buNone/>
            </a:pPr>
            <a:endParaRPr lang="en-US" dirty="0"/>
          </a:p>
          <a:p>
            <a:pPr lvl="0" rtl="0">
              <a:spcBef>
                <a:spcPts val="0"/>
              </a:spcBef>
              <a:buSzPct val="25000"/>
              <a:buNone/>
            </a:pPr>
            <a:r>
              <a:rPr lang="en-US" dirty="0"/>
              <a:t>You still only have anonymous information. BUT if you click on DETAILS you will see some</a:t>
            </a:r>
            <a:r>
              <a:rPr lang="en-US" baseline="0" dirty="0"/>
              <a:t> </a:t>
            </a:r>
            <a:r>
              <a:rPr lang="en-US" dirty="0"/>
              <a:t>health information and demographic information.</a:t>
            </a:r>
            <a:r>
              <a:rPr lang="en-US" baseline="0" dirty="0"/>
              <a:t> </a:t>
            </a:r>
            <a:endParaRPr dirty="0"/>
          </a:p>
        </p:txBody>
      </p:sp>
      <p:sp>
        <p:nvSpPr>
          <p:cNvPr id="382" name="Shape 382"/>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39</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001890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195388" y="692150"/>
            <a:ext cx="4619625" cy="3463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200" dirty="0"/>
              <a:t>First, researchers must register themselves on RM and then add their IRB approved study. The PI confirms their access, the liaison reviews &amp; confirms their request, and the researcher accepts recruitment access on RM. Then the researchers can search the de-identified information about the volunteers, and select a group of volunteers that meet their study criteria. The RM system will the researcher’s  IRB approved ‘contact message’ that out to volunteers by email. The volunteer receives the email that contains the study information. The </a:t>
            </a:r>
            <a:r>
              <a:rPr lang="en-US" sz="1200" u="sng" dirty="0"/>
              <a:t>volunteer</a:t>
            </a:r>
            <a:r>
              <a:rPr lang="en-US" sz="1200" dirty="0"/>
              <a:t> then has the option of accepting or denying that request to learn more about the researchers study.  If they say yes they want to learn more, then their </a:t>
            </a:r>
            <a:r>
              <a:rPr lang="en-US" sz="1200" u="sng" dirty="0"/>
              <a:t>contact</a:t>
            </a:r>
            <a:r>
              <a:rPr lang="en-US" sz="1200" dirty="0"/>
              <a:t> information is released to the researcher.</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1200" dirty="0"/>
          </a:p>
          <a:p>
            <a:pPr>
              <a:spcBef>
                <a:spcPct val="0"/>
              </a:spcBef>
            </a:pPr>
            <a:r>
              <a:rPr lang="en-US" sz="1400" dirty="0">
                <a:ea typeface="ＭＳ Ｐゴシック" charset="-128"/>
              </a:rPr>
              <a:t> </a:t>
            </a:r>
          </a:p>
          <a:p>
            <a:r>
              <a:rPr lang="en-US" dirty="0"/>
              <a:t>1-At ResearchMatch the protection of the volunteers’ contact</a:t>
            </a:r>
          </a:p>
          <a:p>
            <a:r>
              <a:rPr lang="en-US" dirty="0"/>
              <a:t>information and health data is essential. </a:t>
            </a:r>
          </a:p>
          <a:p>
            <a:endParaRPr lang="en-US" dirty="0"/>
          </a:p>
          <a:p>
            <a:r>
              <a:rPr lang="en-US" dirty="0"/>
              <a:t>2-RM uses a clearinghouse model that blocks identifying information on a researcher’s screen until the </a:t>
            </a:r>
            <a:r>
              <a:rPr lang="en-US" b="1" dirty="0"/>
              <a:t>volunteer</a:t>
            </a:r>
            <a:r>
              <a:rPr lang="en-US" dirty="0"/>
              <a:t> specifically gives approval to be contacted for a specific study. </a:t>
            </a:r>
          </a:p>
          <a:p>
            <a:endParaRPr lang="en-US" dirty="0"/>
          </a:p>
          <a:p>
            <a:r>
              <a:rPr lang="en-US" dirty="0"/>
              <a:t>3-*Even after receiving such approval, researchers using ResearchMatch must agree to treat all identifying information as confidential and use it for only the study which is registered.</a:t>
            </a:r>
          </a:p>
          <a:p>
            <a:endParaRPr lang="en-US" sz="1400" dirty="0">
              <a:ea typeface="ＭＳ Ｐゴシック" charset="0"/>
              <a:cs typeface="ＭＳ Ｐゴシック" charset="0"/>
            </a:endParaRPr>
          </a:p>
          <a:p>
            <a:r>
              <a:rPr lang="en-US" sz="1400" dirty="0">
                <a:ea typeface="ＭＳ Ｐゴシック" charset="0"/>
                <a:cs typeface="ＭＳ Ｐゴシック" charset="0"/>
              </a:rPr>
              <a:t>Show slide</a:t>
            </a:r>
          </a:p>
          <a:p>
            <a:endParaRPr lang="en-US" sz="1400" dirty="0">
              <a:ea typeface="ＭＳ Ｐゴシック" charset="0"/>
              <a:cs typeface="ＭＳ Ｐゴシック" charset="0"/>
            </a:endParaRPr>
          </a:p>
          <a:p>
            <a:pPr marL="288436" indent="-288436">
              <a:buFont typeface="Arial" panose="020B0604020202020204" pitchFamily="34" charset="0"/>
              <a:buChar char="•"/>
            </a:pPr>
            <a:r>
              <a:rPr lang="en-US" sz="1400" dirty="0">
                <a:ea typeface="ＭＳ Ｐゴシック" charset="0"/>
                <a:cs typeface="ＭＳ Ｐゴシック" charset="0"/>
              </a:rPr>
              <a:t>A volunteer has no obligation to ever say yes to an email message. </a:t>
            </a:r>
          </a:p>
          <a:p>
            <a:pPr lvl="0">
              <a:defRPr/>
            </a:pPr>
            <a:r>
              <a:rPr lang="en-US" sz="1400" dirty="0"/>
              <a:t>So, how does it work?</a:t>
            </a:r>
          </a:p>
          <a:p>
            <a:pPr lvl="0">
              <a:defRPr/>
            </a:pPr>
            <a:r>
              <a:rPr lang="en-US" sz="1400" dirty="0"/>
              <a:t>ResearchMatch volunteers who have registered with ResearchMatch are connected with researchers who are conducting studies that may ‘match’ with the volunteer's background. </a:t>
            </a:r>
            <a:endParaRPr lang="en-US" sz="1200" dirty="0"/>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1200" dirty="0"/>
          </a:p>
          <a:p>
            <a:pPr>
              <a:spcBef>
                <a:spcPct val="0"/>
              </a:spcBef>
            </a:pPr>
            <a:endParaRPr lang="en-US" alt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64182" indent="-293916">
              <a:defRPr>
                <a:solidFill>
                  <a:schemeClr val="tx1"/>
                </a:solidFill>
                <a:latin typeface="Tw Cen MT" pitchFamily="34" charset="0"/>
              </a:defRPr>
            </a:lvl2pPr>
            <a:lvl3pPr marL="1175665" indent="-235133">
              <a:defRPr>
                <a:solidFill>
                  <a:schemeClr val="tx1"/>
                </a:solidFill>
                <a:latin typeface="Tw Cen MT" pitchFamily="34" charset="0"/>
              </a:defRPr>
            </a:lvl3pPr>
            <a:lvl4pPr marL="1645932" indent="-235133">
              <a:defRPr>
                <a:solidFill>
                  <a:schemeClr val="tx1"/>
                </a:solidFill>
                <a:latin typeface="Tw Cen MT" pitchFamily="34" charset="0"/>
              </a:defRPr>
            </a:lvl4pPr>
            <a:lvl5pPr marL="2116198" indent="-235133">
              <a:defRPr>
                <a:solidFill>
                  <a:schemeClr val="tx1"/>
                </a:solidFill>
                <a:latin typeface="Tw Cen MT" pitchFamily="34" charset="0"/>
              </a:defRPr>
            </a:lvl5pPr>
            <a:lvl6pPr marL="2586463" indent="-235133" fontAlgn="base">
              <a:spcBef>
                <a:spcPct val="0"/>
              </a:spcBef>
              <a:spcAft>
                <a:spcPct val="0"/>
              </a:spcAft>
              <a:defRPr>
                <a:solidFill>
                  <a:schemeClr val="tx1"/>
                </a:solidFill>
                <a:latin typeface="Tw Cen MT" pitchFamily="34" charset="0"/>
              </a:defRPr>
            </a:lvl6pPr>
            <a:lvl7pPr marL="3056730" indent="-235133" fontAlgn="base">
              <a:spcBef>
                <a:spcPct val="0"/>
              </a:spcBef>
              <a:spcAft>
                <a:spcPct val="0"/>
              </a:spcAft>
              <a:defRPr>
                <a:solidFill>
                  <a:schemeClr val="tx1"/>
                </a:solidFill>
                <a:latin typeface="Tw Cen MT" pitchFamily="34" charset="0"/>
              </a:defRPr>
            </a:lvl7pPr>
            <a:lvl8pPr marL="3526996" indent="-235133" fontAlgn="base">
              <a:spcBef>
                <a:spcPct val="0"/>
              </a:spcBef>
              <a:spcAft>
                <a:spcPct val="0"/>
              </a:spcAft>
              <a:defRPr>
                <a:solidFill>
                  <a:schemeClr val="tx1"/>
                </a:solidFill>
                <a:latin typeface="Tw Cen MT" pitchFamily="34" charset="0"/>
              </a:defRPr>
            </a:lvl8pPr>
            <a:lvl9pPr marL="3997262" indent="-235133" fontAlgn="base">
              <a:spcBef>
                <a:spcPct val="0"/>
              </a:spcBef>
              <a:spcAft>
                <a:spcPct val="0"/>
              </a:spcAft>
              <a:defRPr>
                <a:solidFill>
                  <a:schemeClr val="tx1"/>
                </a:solidFill>
                <a:latin typeface="Tw Cen MT" pitchFamily="34" charset="0"/>
              </a:defRPr>
            </a:lvl9pPr>
          </a:lstStyle>
          <a:p>
            <a:fld id="{B99F5D96-98D7-47C2-BD1E-9FF43B20653B}" type="slidenum">
              <a:rPr lang="en-US" altLang="en-US">
                <a:solidFill>
                  <a:prstClr val="black"/>
                </a:solidFill>
                <a:latin typeface="Calibri" pitchFamily="34" charset="0"/>
              </a:rPr>
              <a:pPr/>
              <a:t>4</a:t>
            </a:fld>
            <a:endParaRPr lang="en-US" altLang="en-US" dirty="0">
              <a:solidFill>
                <a:prstClr val="black"/>
              </a:solidFill>
              <a:latin typeface="Calibri" pitchFamily="34" charset="0"/>
            </a:endParaRPr>
          </a:p>
        </p:txBody>
      </p:sp>
      <p:sp>
        <p:nvSpPr>
          <p:cNvPr id="2" name="Date Placeholder 1"/>
          <p:cNvSpPr>
            <a:spLocks noGrp="1"/>
          </p:cNvSpPr>
          <p:nvPr>
            <p:ph type="dt" idx="10"/>
          </p:nvPr>
        </p:nvSpPr>
        <p:spPr/>
        <p:txBody>
          <a:bodyPr/>
          <a:lstStyle/>
          <a:p>
            <a:fld id="{6F77D2DF-DAA3-4DA2-831E-891995A2A0FB}" type="datetime1">
              <a:rPr lang="en-US" smtClean="0"/>
              <a:t>4/9/2020</a:t>
            </a:fld>
            <a:endParaRPr lang="en-US" dirty="0"/>
          </a:p>
        </p:txBody>
      </p:sp>
    </p:spTree>
    <p:extLst>
      <p:ext uri="{BB962C8B-B14F-4D97-AF65-F5344CB8AC3E}">
        <p14:creationId xmlns:p14="http://schemas.microsoft.com/office/powerpoint/2010/main" val="13771356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81" name="Shape 381"/>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lvl="0">
              <a:spcBef>
                <a:spcPts val="0"/>
              </a:spcBef>
              <a:buSzPct val="25000"/>
              <a:buNone/>
            </a:pPr>
            <a:r>
              <a:rPr lang="en-US" dirty="0"/>
              <a:t>Read the screen. If</a:t>
            </a:r>
            <a:r>
              <a:rPr lang="en-US" baseline="0" dirty="0"/>
              <a:t> you have more than 1,500 volunteers that you wish to contact, you can use the saved search feature to perform a repeated search and contact volunteers in batches. Don’t worry about contacting the same volunteer twice – the system won’t allow you to do this. </a:t>
            </a:r>
            <a:endParaRPr lang="en-US" dirty="0"/>
          </a:p>
          <a:p>
            <a:pPr marL="0" marR="0" lvl="0" indent="0" algn="l" rtl="0">
              <a:spcBef>
                <a:spcPts val="0"/>
              </a:spcBef>
              <a:buSzPct val="25000"/>
              <a:buNone/>
            </a:pPr>
            <a:endParaRPr dirty="0"/>
          </a:p>
        </p:txBody>
      </p:sp>
      <p:sp>
        <p:nvSpPr>
          <p:cNvPr id="382" name="Shape 382"/>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40</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6316670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Shape 39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95" name="Shape 395"/>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lvl="0">
              <a:spcBef>
                <a:spcPts val="0"/>
              </a:spcBef>
              <a:buSzPct val="25000"/>
              <a:buNone/>
            </a:pPr>
            <a:r>
              <a:rPr lang="en-US" dirty="0"/>
              <a:t>After you’ve selected who you’d like to contact, prepare your contact message. You should enter only IRB approved contact language, meaning that your message will not include direct contact information or urls</a:t>
            </a:r>
          </a:p>
          <a:p>
            <a:pPr lvl="0">
              <a:spcBef>
                <a:spcPts val="0"/>
              </a:spcBef>
              <a:buSzPct val="25000"/>
              <a:buNone/>
            </a:pPr>
            <a:endParaRPr sz="1400" dirty="0">
              <a:latin typeface="Times New Roman"/>
              <a:ea typeface="Times New Roman"/>
              <a:cs typeface="Times New Roman"/>
              <a:sym typeface="Times New Roman"/>
            </a:endParaRPr>
          </a:p>
          <a:p>
            <a:pPr lvl="0" rtl="0">
              <a:spcBef>
                <a:spcPts val="0"/>
              </a:spcBef>
              <a:buSzPct val="25000"/>
              <a:buNone/>
            </a:pPr>
            <a:r>
              <a:rPr lang="en-US" sz="1400" dirty="0">
                <a:latin typeface="Times New Roman"/>
                <a:ea typeface="Times New Roman"/>
                <a:cs typeface="Times New Roman"/>
                <a:sym typeface="Times New Roman"/>
              </a:rPr>
              <a:t>If you are using a pre-screening survey, you can enter it here. The volunteer does not see the prescreening survey</a:t>
            </a:r>
            <a:r>
              <a:rPr lang="en-US" sz="1400" baseline="0" dirty="0">
                <a:latin typeface="Times New Roman"/>
                <a:ea typeface="Times New Roman"/>
                <a:cs typeface="Times New Roman"/>
                <a:sym typeface="Times New Roman"/>
              </a:rPr>
              <a:t> </a:t>
            </a:r>
            <a:r>
              <a:rPr lang="en-US" sz="1400" dirty="0">
                <a:latin typeface="Times New Roman"/>
                <a:ea typeface="Times New Roman"/>
                <a:cs typeface="Times New Roman"/>
                <a:sym typeface="Times New Roman"/>
              </a:rPr>
              <a:t>in the contact message.</a:t>
            </a:r>
            <a:r>
              <a:rPr lang="en-US" sz="1400" baseline="0" dirty="0">
                <a:latin typeface="Times New Roman"/>
                <a:ea typeface="Times New Roman"/>
                <a:cs typeface="Times New Roman"/>
                <a:sym typeface="Times New Roman"/>
              </a:rPr>
              <a:t> </a:t>
            </a:r>
            <a:r>
              <a:rPr lang="en-US" sz="1400" dirty="0">
                <a:latin typeface="Times New Roman"/>
                <a:ea typeface="Times New Roman"/>
                <a:cs typeface="Times New Roman"/>
                <a:sym typeface="Times New Roman"/>
              </a:rPr>
              <a:t>They are only re-directed to it, if they tell us YES.</a:t>
            </a:r>
          </a:p>
          <a:p>
            <a:pPr lvl="0">
              <a:spcBef>
                <a:spcPts val="0"/>
              </a:spcBef>
              <a:buSzPct val="25000"/>
              <a:buNone/>
            </a:pPr>
            <a:endParaRPr sz="1400" dirty="0">
              <a:latin typeface="Times New Roman"/>
              <a:ea typeface="Times New Roman"/>
              <a:cs typeface="Times New Roman"/>
              <a:sym typeface="Times New Roman"/>
            </a:endParaRPr>
          </a:p>
          <a:p>
            <a:pPr lvl="0" rtl="0">
              <a:spcBef>
                <a:spcPts val="0"/>
              </a:spcBef>
              <a:buSzPct val="25000"/>
              <a:buNone/>
            </a:pPr>
            <a:r>
              <a:rPr lang="en-US" dirty="0"/>
              <a:t>Finally,</a:t>
            </a:r>
            <a:r>
              <a:rPr lang="en-US" baseline="0" dirty="0"/>
              <a:t> you must </a:t>
            </a:r>
            <a:r>
              <a:rPr lang="en-US" dirty="0"/>
              <a:t>certify that you’re entering only IRB-approved language and not including URLS/contact info and preview before sending. If you try to check these boxes before entering your message, the</a:t>
            </a:r>
            <a:r>
              <a:rPr lang="en-US" baseline="0" dirty="0"/>
              <a:t> ‘preview message’ button will not activate. </a:t>
            </a:r>
            <a:endParaRPr lang="en-US" dirty="0"/>
          </a:p>
          <a:p>
            <a:pPr lvl="0" rtl="0">
              <a:spcBef>
                <a:spcPts val="0"/>
              </a:spcBef>
              <a:buSzPct val="25000"/>
              <a:buNone/>
            </a:pPr>
            <a:endParaRPr sz="1400" dirty="0">
              <a:latin typeface="Times New Roman"/>
              <a:ea typeface="Times New Roman"/>
              <a:cs typeface="Times New Roman"/>
              <a:sym typeface="Times New Roman"/>
            </a:endParaRPr>
          </a:p>
          <a:p>
            <a:pPr marL="0" marR="0" lvl="0" indent="0" algn="l" rtl="0">
              <a:spcBef>
                <a:spcPts val="0"/>
              </a:spcBef>
              <a:buSzPct val="25000"/>
              <a:buNone/>
            </a:pPr>
            <a:endParaRPr dirty="0"/>
          </a:p>
        </p:txBody>
      </p:sp>
      <p:sp>
        <p:nvSpPr>
          <p:cNvPr id="396" name="Shape 396"/>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41</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991787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Shape 42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421" name="Shape 421"/>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lvl="0" rtl="0">
              <a:spcBef>
                <a:spcPts val="0"/>
              </a:spcBef>
              <a:buSzPct val="25000"/>
              <a:buNone/>
            </a:pPr>
            <a:r>
              <a:rPr lang="en-US" dirty="0"/>
              <a:t>After</a:t>
            </a:r>
            <a:r>
              <a:rPr lang="en-US" baseline="0" dirty="0"/>
              <a:t> clicking the ‘preview message’ button, you will see a sample of what the volunteer will receive in their inbox. If the volunteer clicks ‘yes, I’m interested’, their contact information will appear in your volunteer continuum. If they do not reply or click ‘no thanks’, their contact information will not be visible to you. </a:t>
            </a:r>
            <a:endParaRPr dirty="0"/>
          </a:p>
          <a:p>
            <a:pPr marL="0" marR="0" lvl="0" indent="0" algn="l" rtl="0">
              <a:spcBef>
                <a:spcPts val="0"/>
              </a:spcBef>
              <a:buSzPct val="25000"/>
              <a:buNone/>
            </a:pPr>
            <a:endParaRPr sz="1400" dirty="0">
              <a:latin typeface="Times New Roman"/>
              <a:ea typeface="Times New Roman"/>
              <a:cs typeface="Times New Roman"/>
              <a:sym typeface="Times New Roman"/>
            </a:endParaRPr>
          </a:p>
        </p:txBody>
      </p:sp>
      <p:sp>
        <p:nvSpPr>
          <p:cNvPr id="422" name="Shape 422"/>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42</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4203808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195388" y="692150"/>
            <a:ext cx="4619625" cy="3463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Same experience as signing up in English</a:t>
            </a:r>
            <a:r>
              <a:rPr lang="en-US" baseline="0" dirty="0"/>
              <a:t> – pages look the same and content is same just translated</a:t>
            </a:r>
          </a:p>
          <a:p>
            <a:endParaRPr lang="en-US" baseline="0" dirty="0"/>
          </a:p>
          <a:p>
            <a:r>
              <a:rPr lang="en-US" baseline="0" dirty="0"/>
              <a:t>Use a reputable translating company and vetted the content by our Spanish advisory panel made up of 4 different Spanish speaking backgrounds.</a:t>
            </a:r>
          </a:p>
          <a:p>
            <a:endParaRPr lang="en-US" baseline="0" dirty="0"/>
          </a:p>
          <a:p>
            <a:r>
              <a:rPr lang="en-US" baseline="0" dirty="0"/>
              <a:t>We are going to need the help of the liaisons especially if you have a strong Spanish population at your institution. Current volunteer will have the option to update their account to select a language preference and new volunteers will be able to select (English only, English &amp; Spanish, or Spanish only) messaging. Encourage researchers to translate their contact messages and prepare for this launch. </a:t>
            </a:r>
          </a:p>
          <a:p>
            <a:endParaRPr lang="en-US" baseline="0" dirty="0"/>
          </a:p>
          <a:p>
            <a:r>
              <a:rPr lang="en-US" baseline="0" dirty="0"/>
              <a:t>Expected Launch in Summer 2018!</a:t>
            </a:r>
          </a:p>
          <a:p>
            <a:endParaRPr lang="en-US" baseline="0" dirty="0"/>
          </a:p>
          <a:p>
            <a:endParaRPr 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64182" indent="-293916">
              <a:defRPr>
                <a:solidFill>
                  <a:schemeClr val="tx1"/>
                </a:solidFill>
                <a:latin typeface="Tw Cen MT" pitchFamily="34" charset="0"/>
              </a:defRPr>
            </a:lvl2pPr>
            <a:lvl3pPr marL="1175665" indent="-235133">
              <a:defRPr>
                <a:solidFill>
                  <a:schemeClr val="tx1"/>
                </a:solidFill>
                <a:latin typeface="Tw Cen MT" pitchFamily="34" charset="0"/>
              </a:defRPr>
            </a:lvl3pPr>
            <a:lvl4pPr marL="1645932" indent="-235133">
              <a:defRPr>
                <a:solidFill>
                  <a:schemeClr val="tx1"/>
                </a:solidFill>
                <a:latin typeface="Tw Cen MT" pitchFamily="34" charset="0"/>
              </a:defRPr>
            </a:lvl4pPr>
            <a:lvl5pPr marL="2116198" indent="-235133">
              <a:defRPr>
                <a:solidFill>
                  <a:schemeClr val="tx1"/>
                </a:solidFill>
                <a:latin typeface="Tw Cen MT" pitchFamily="34" charset="0"/>
              </a:defRPr>
            </a:lvl5pPr>
            <a:lvl6pPr marL="2586463" indent="-235133" fontAlgn="base">
              <a:spcBef>
                <a:spcPct val="0"/>
              </a:spcBef>
              <a:spcAft>
                <a:spcPct val="0"/>
              </a:spcAft>
              <a:defRPr>
                <a:solidFill>
                  <a:schemeClr val="tx1"/>
                </a:solidFill>
                <a:latin typeface="Tw Cen MT" pitchFamily="34" charset="0"/>
              </a:defRPr>
            </a:lvl6pPr>
            <a:lvl7pPr marL="3056730" indent="-235133" fontAlgn="base">
              <a:spcBef>
                <a:spcPct val="0"/>
              </a:spcBef>
              <a:spcAft>
                <a:spcPct val="0"/>
              </a:spcAft>
              <a:defRPr>
                <a:solidFill>
                  <a:schemeClr val="tx1"/>
                </a:solidFill>
                <a:latin typeface="Tw Cen MT" pitchFamily="34" charset="0"/>
              </a:defRPr>
            </a:lvl7pPr>
            <a:lvl8pPr marL="3526996" indent="-235133" fontAlgn="base">
              <a:spcBef>
                <a:spcPct val="0"/>
              </a:spcBef>
              <a:spcAft>
                <a:spcPct val="0"/>
              </a:spcAft>
              <a:defRPr>
                <a:solidFill>
                  <a:schemeClr val="tx1"/>
                </a:solidFill>
                <a:latin typeface="Tw Cen MT" pitchFamily="34" charset="0"/>
              </a:defRPr>
            </a:lvl8pPr>
            <a:lvl9pPr marL="3997262" indent="-235133" fontAlgn="base">
              <a:spcBef>
                <a:spcPct val="0"/>
              </a:spcBef>
              <a:spcAft>
                <a:spcPct val="0"/>
              </a:spcAft>
              <a:defRPr>
                <a:solidFill>
                  <a:schemeClr val="tx1"/>
                </a:solidFill>
                <a:latin typeface="Tw Cen MT" pitchFamily="34" charset="0"/>
              </a:defRPr>
            </a:lvl9pPr>
          </a:lstStyle>
          <a:p>
            <a:fld id="{B99F5D96-98D7-47C2-BD1E-9FF43B20653B}" type="slidenum">
              <a:rPr lang="en-US" altLang="en-US">
                <a:solidFill>
                  <a:prstClr val="black"/>
                </a:solidFill>
                <a:latin typeface="Calibri" pitchFamily="34" charset="0"/>
              </a:rPr>
              <a:pPr/>
              <a:t>43</a:t>
            </a:fld>
            <a:endParaRPr lang="en-US" altLang="en-US" dirty="0">
              <a:solidFill>
                <a:prstClr val="black"/>
              </a:solidFill>
              <a:latin typeface="Calibri" pitchFamily="34" charset="0"/>
            </a:endParaRPr>
          </a:p>
        </p:txBody>
      </p:sp>
      <p:sp>
        <p:nvSpPr>
          <p:cNvPr id="2" name="Date Placeholder 1"/>
          <p:cNvSpPr>
            <a:spLocks noGrp="1"/>
          </p:cNvSpPr>
          <p:nvPr>
            <p:ph type="dt" idx="10"/>
          </p:nvPr>
        </p:nvSpPr>
        <p:spPr/>
        <p:txBody>
          <a:bodyPr/>
          <a:lstStyle/>
          <a:p>
            <a:fld id="{7F028B34-ED6D-4871-9EB0-8C684020076A}" type="datetime1">
              <a:rPr lang="en-US" smtClean="0"/>
              <a:t>4/9/2020</a:t>
            </a:fld>
            <a:endParaRPr lang="en-US" dirty="0"/>
          </a:p>
        </p:txBody>
      </p:sp>
    </p:spTree>
    <p:extLst>
      <p:ext uri="{BB962C8B-B14F-4D97-AF65-F5344CB8AC3E}">
        <p14:creationId xmlns:p14="http://schemas.microsoft.com/office/powerpoint/2010/main" val="16850152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195388" y="692150"/>
            <a:ext cx="4619625" cy="3463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64182" indent="-293916">
              <a:defRPr>
                <a:solidFill>
                  <a:schemeClr val="tx1"/>
                </a:solidFill>
                <a:latin typeface="Tw Cen MT" pitchFamily="34" charset="0"/>
              </a:defRPr>
            </a:lvl2pPr>
            <a:lvl3pPr marL="1175665" indent="-235133">
              <a:defRPr>
                <a:solidFill>
                  <a:schemeClr val="tx1"/>
                </a:solidFill>
                <a:latin typeface="Tw Cen MT" pitchFamily="34" charset="0"/>
              </a:defRPr>
            </a:lvl3pPr>
            <a:lvl4pPr marL="1645932" indent="-235133">
              <a:defRPr>
                <a:solidFill>
                  <a:schemeClr val="tx1"/>
                </a:solidFill>
                <a:latin typeface="Tw Cen MT" pitchFamily="34" charset="0"/>
              </a:defRPr>
            </a:lvl4pPr>
            <a:lvl5pPr marL="2116198" indent="-235133">
              <a:defRPr>
                <a:solidFill>
                  <a:schemeClr val="tx1"/>
                </a:solidFill>
                <a:latin typeface="Tw Cen MT" pitchFamily="34" charset="0"/>
              </a:defRPr>
            </a:lvl5pPr>
            <a:lvl6pPr marL="2586463" indent="-235133" fontAlgn="base">
              <a:spcBef>
                <a:spcPct val="0"/>
              </a:spcBef>
              <a:spcAft>
                <a:spcPct val="0"/>
              </a:spcAft>
              <a:defRPr>
                <a:solidFill>
                  <a:schemeClr val="tx1"/>
                </a:solidFill>
                <a:latin typeface="Tw Cen MT" pitchFamily="34" charset="0"/>
              </a:defRPr>
            </a:lvl6pPr>
            <a:lvl7pPr marL="3056730" indent="-235133" fontAlgn="base">
              <a:spcBef>
                <a:spcPct val="0"/>
              </a:spcBef>
              <a:spcAft>
                <a:spcPct val="0"/>
              </a:spcAft>
              <a:defRPr>
                <a:solidFill>
                  <a:schemeClr val="tx1"/>
                </a:solidFill>
                <a:latin typeface="Tw Cen MT" pitchFamily="34" charset="0"/>
              </a:defRPr>
            </a:lvl7pPr>
            <a:lvl8pPr marL="3526996" indent="-235133" fontAlgn="base">
              <a:spcBef>
                <a:spcPct val="0"/>
              </a:spcBef>
              <a:spcAft>
                <a:spcPct val="0"/>
              </a:spcAft>
              <a:defRPr>
                <a:solidFill>
                  <a:schemeClr val="tx1"/>
                </a:solidFill>
                <a:latin typeface="Tw Cen MT" pitchFamily="34" charset="0"/>
              </a:defRPr>
            </a:lvl8pPr>
            <a:lvl9pPr marL="3997262" indent="-235133" fontAlgn="base">
              <a:spcBef>
                <a:spcPct val="0"/>
              </a:spcBef>
              <a:spcAft>
                <a:spcPct val="0"/>
              </a:spcAft>
              <a:defRPr>
                <a:solidFill>
                  <a:schemeClr val="tx1"/>
                </a:solidFill>
                <a:latin typeface="Tw Cen MT" pitchFamily="34" charset="0"/>
              </a:defRPr>
            </a:lvl9pPr>
          </a:lstStyle>
          <a:p>
            <a:fld id="{B99F5D96-98D7-47C2-BD1E-9FF43B20653B}" type="slidenum">
              <a:rPr lang="en-US" altLang="en-US">
                <a:solidFill>
                  <a:prstClr val="black"/>
                </a:solidFill>
                <a:latin typeface="Calibri" pitchFamily="34" charset="0"/>
              </a:rPr>
              <a:pPr/>
              <a:t>44</a:t>
            </a:fld>
            <a:endParaRPr lang="en-US" altLang="en-US" dirty="0">
              <a:solidFill>
                <a:prstClr val="black"/>
              </a:solidFill>
              <a:latin typeface="Calibri" pitchFamily="34" charset="0"/>
            </a:endParaRPr>
          </a:p>
        </p:txBody>
      </p:sp>
      <p:sp>
        <p:nvSpPr>
          <p:cNvPr id="2" name="Date Placeholder 1"/>
          <p:cNvSpPr>
            <a:spLocks noGrp="1"/>
          </p:cNvSpPr>
          <p:nvPr>
            <p:ph type="dt" idx="10"/>
          </p:nvPr>
        </p:nvSpPr>
        <p:spPr/>
        <p:txBody>
          <a:bodyPr/>
          <a:lstStyle/>
          <a:p>
            <a:fld id="{7F028B34-ED6D-4871-9EB0-8C684020076A}" type="datetime1">
              <a:rPr lang="en-US" smtClean="0"/>
              <a:t>4/9/2020</a:t>
            </a:fld>
            <a:endParaRPr lang="en-US" dirty="0"/>
          </a:p>
        </p:txBody>
      </p:sp>
    </p:spTree>
    <p:extLst>
      <p:ext uri="{BB962C8B-B14F-4D97-AF65-F5344CB8AC3E}">
        <p14:creationId xmlns:p14="http://schemas.microsoft.com/office/powerpoint/2010/main" val="40660691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Shape 42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421" name="Shape 421"/>
          <p:cNvSpPr txBox="1">
            <a:spLocks noGrp="1"/>
          </p:cNvSpPr>
          <p:nvPr>
            <p:ph type="body" idx="1"/>
          </p:nvPr>
        </p:nvSpPr>
        <p:spPr>
          <a:xfrm>
            <a:off x="701039" y="4387137"/>
            <a:ext cx="5608200" cy="4156200"/>
          </a:xfrm>
          <a:prstGeom prst="rect">
            <a:avLst/>
          </a:prstGeom>
          <a:noFill/>
          <a:ln>
            <a:noFill/>
          </a:ln>
        </p:spPr>
        <p:txBody>
          <a:bodyPr lIns="93175" tIns="46575" rIns="93175" bIns="46575" anchor="t" anchorCtr="0">
            <a:noAutofit/>
          </a:bodyPr>
          <a:lstStyle/>
          <a:p>
            <a:pPr lvl="0" rtl="0">
              <a:spcBef>
                <a:spcPts val="0"/>
              </a:spcBef>
              <a:buSzPct val="25000"/>
              <a:buNone/>
            </a:pPr>
            <a:r>
              <a:rPr lang="en-US" sz="1400" dirty="0">
                <a:latin typeface="Times New Roman"/>
                <a:ea typeface="Times New Roman"/>
                <a:cs typeface="Times New Roman"/>
                <a:sym typeface="Times New Roman"/>
              </a:rPr>
              <a:t>If you have a </a:t>
            </a:r>
            <a:r>
              <a:rPr lang="en-US" sz="1400" dirty="0" err="1">
                <a:latin typeface="Times New Roman"/>
                <a:ea typeface="Times New Roman"/>
                <a:cs typeface="Times New Roman"/>
                <a:sym typeface="Times New Roman"/>
              </a:rPr>
              <a:t>REDCap</a:t>
            </a:r>
            <a:r>
              <a:rPr lang="en-US" sz="1400" dirty="0">
                <a:latin typeface="Times New Roman"/>
                <a:ea typeface="Times New Roman"/>
                <a:cs typeface="Times New Roman"/>
                <a:sym typeface="Times New Roman"/>
              </a:rPr>
              <a:t> pre-screening</a:t>
            </a:r>
            <a:r>
              <a:rPr lang="en-US" sz="1400" baseline="0" dirty="0">
                <a:latin typeface="Times New Roman"/>
                <a:ea typeface="Times New Roman"/>
                <a:cs typeface="Times New Roman"/>
                <a:sym typeface="Times New Roman"/>
              </a:rPr>
              <a:t> survey - </a:t>
            </a:r>
            <a:endParaRPr lang="en-US" sz="1400" dirty="0">
              <a:latin typeface="Times New Roman"/>
              <a:ea typeface="Times New Roman"/>
              <a:cs typeface="Times New Roman"/>
              <a:sym typeface="Times New Roman"/>
            </a:endParaRPr>
          </a:p>
          <a:p>
            <a:pPr lvl="0" rtl="0">
              <a:spcBef>
                <a:spcPts val="0"/>
              </a:spcBef>
              <a:buSzPct val="25000"/>
              <a:buNone/>
            </a:pPr>
            <a:r>
              <a:rPr lang="en-US" sz="1400" dirty="0">
                <a:latin typeface="Times New Roman"/>
                <a:ea typeface="Times New Roman"/>
                <a:cs typeface="Times New Roman"/>
                <a:sym typeface="Times New Roman"/>
              </a:rPr>
              <a:t>After a volunteer views a contact message and tells ResearchMatch “YES” release my contact information to the researcher,</a:t>
            </a:r>
          </a:p>
          <a:p>
            <a:pPr lvl="0" rtl="0">
              <a:spcBef>
                <a:spcPts val="0"/>
              </a:spcBef>
              <a:buSzPct val="25000"/>
              <a:buNone/>
            </a:pPr>
            <a:r>
              <a:rPr lang="en-US" sz="1400" dirty="0">
                <a:latin typeface="Times New Roman"/>
                <a:ea typeface="Times New Roman"/>
                <a:cs typeface="Times New Roman"/>
                <a:sym typeface="Times New Roman"/>
              </a:rPr>
              <a:t>they are presented with this screen. </a:t>
            </a:r>
          </a:p>
          <a:p>
            <a:pPr lvl="0" rtl="0">
              <a:spcBef>
                <a:spcPts val="0"/>
              </a:spcBef>
              <a:buSzPct val="25000"/>
              <a:buNone/>
            </a:pPr>
            <a:endParaRPr sz="1400" dirty="0">
              <a:latin typeface="Times New Roman"/>
              <a:ea typeface="Times New Roman"/>
              <a:cs typeface="Times New Roman"/>
              <a:sym typeface="Times New Roman"/>
            </a:endParaRPr>
          </a:p>
          <a:p>
            <a:pPr lvl="0" rtl="0">
              <a:spcBef>
                <a:spcPts val="0"/>
              </a:spcBef>
              <a:buSzPct val="25000"/>
              <a:buNone/>
            </a:pPr>
            <a:r>
              <a:rPr lang="en-US" sz="1400" dirty="0">
                <a:latin typeface="Times New Roman"/>
                <a:ea typeface="Times New Roman"/>
                <a:cs typeface="Times New Roman"/>
                <a:sym typeface="Times New Roman"/>
              </a:rPr>
              <a:t>They are informed that if they confirm ‘YES” again, ResearchMatch will RE-DIRECT them to the Researcher's survey.</a:t>
            </a:r>
          </a:p>
          <a:p>
            <a:pPr lvl="0" rtl="0">
              <a:spcBef>
                <a:spcPts val="0"/>
              </a:spcBef>
              <a:buSzPct val="25000"/>
              <a:buNone/>
            </a:pPr>
            <a:endParaRPr sz="1400" dirty="0">
              <a:latin typeface="Times New Roman"/>
              <a:ea typeface="Times New Roman"/>
              <a:cs typeface="Times New Roman"/>
              <a:sym typeface="Times New Roman"/>
            </a:endParaRPr>
          </a:p>
          <a:p>
            <a:pPr lvl="0" rtl="0">
              <a:spcBef>
                <a:spcPts val="0"/>
              </a:spcBef>
              <a:buSzPct val="25000"/>
              <a:buNone/>
            </a:pPr>
            <a:r>
              <a:rPr lang="en-US" sz="1400" dirty="0">
                <a:latin typeface="Times New Roman"/>
                <a:ea typeface="Times New Roman"/>
                <a:cs typeface="Times New Roman"/>
                <a:sym typeface="Times New Roman"/>
              </a:rPr>
              <a:t>As always the volunteer’s contact Information is released to the researcher and they are entered in the continuum as ‘in process’. </a:t>
            </a:r>
          </a:p>
          <a:p>
            <a:pPr lvl="0" rtl="0">
              <a:spcBef>
                <a:spcPts val="0"/>
              </a:spcBef>
              <a:buSzPct val="25000"/>
              <a:buNone/>
            </a:pPr>
            <a:endParaRPr dirty="0"/>
          </a:p>
          <a:p>
            <a:pPr marL="0" marR="0" lvl="0" indent="0" algn="l" rtl="0">
              <a:spcBef>
                <a:spcPts val="0"/>
              </a:spcBef>
              <a:buSzPct val="25000"/>
              <a:buNone/>
            </a:pPr>
            <a:endParaRPr sz="1400" dirty="0">
              <a:latin typeface="Times New Roman"/>
              <a:ea typeface="Times New Roman"/>
              <a:cs typeface="Times New Roman"/>
              <a:sym typeface="Times New Roman"/>
            </a:endParaRPr>
          </a:p>
        </p:txBody>
      </p:sp>
      <p:sp>
        <p:nvSpPr>
          <p:cNvPr id="422" name="Shape 422"/>
          <p:cNvSpPr txBox="1">
            <a:spLocks noGrp="1"/>
          </p:cNvSpPr>
          <p:nvPr>
            <p:ph type="sldNum" idx="12"/>
          </p:nvPr>
        </p:nvSpPr>
        <p:spPr>
          <a:xfrm>
            <a:off x="3970941" y="8772671"/>
            <a:ext cx="3037800" cy="461700"/>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45</a:t>
            </a:fld>
            <a:endParaRPr lang="en-US" sz="12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3585980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This is the</a:t>
            </a:r>
            <a:r>
              <a:rPr lang="en-US" sz="1200" b="0" i="0" u="none" strike="noStrike" cap="none" baseline="0" dirty="0">
                <a:solidFill>
                  <a:schemeClr val="dk1"/>
                </a:solidFill>
                <a:latin typeface="Calibri"/>
                <a:ea typeface="Calibri"/>
                <a:cs typeface="Calibri"/>
                <a:sym typeface="Calibri"/>
              </a:rPr>
              <a:t> enrollment continuum. This is for a recruitment study. The survey study continuum looks slightly different. </a:t>
            </a:r>
          </a:p>
          <a:p>
            <a:pPr marL="0" marR="0" lvl="0" indent="0" algn="l" rtl="0">
              <a:spcBef>
                <a:spcPts val="0"/>
              </a:spcBef>
              <a:buSzPct val="25000"/>
              <a:buNone/>
            </a:pPr>
            <a:endParaRPr lang="en-US" sz="1200" b="0" i="0" u="none" strike="noStrike" cap="none" baseline="0" dirty="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(click)</a:t>
            </a:r>
          </a:p>
          <a:p>
            <a:r>
              <a:rPr lang="en-US" sz="1200" dirty="0"/>
              <a:t>Once Volunteers respond to your contact message they appear </a:t>
            </a:r>
            <a:r>
              <a:rPr lang="en-US" sz="1200" b="1" dirty="0"/>
              <a:t>identified</a:t>
            </a:r>
            <a:r>
              <a:rPr lang="en-US" sz="1200" dirty="0"/>
              <a:t> on your enrollment continuum. NOW you will</a:t>
            </a:r>
            <a:r>
              <a:rPr lang="en-US" sz="1200" baseline="0" dirty="0"/>
              <a:t> see their contact information and be able to contact them directly about your study! </a:t>
            </a:r>
            <a:r>
              <a:rPr lang="en-US" sz="1200" dirty="0"/>
              <a:t>    </a:t>
            </a:r>
            <a:r>
              <a:rPr lang="en-US" sz="1200" u="sng" dirty="0"/>
              <a:t>Be sure to move them along the continuum once you have contacted them again</a:t>
            </a:r>
            <a:r>
              <a:rPr lang="en-US" sz="1200" dirty="0"/>
              <a:t>. </a:t>
            </a:r>
          </a:p>
          <a:p>
            <a:r>
              <a:rPr lang="en-US" sz="1200" dirty="0"/>
              <a:t>(hover over</a:t>
            </a:r>
            <a:r>
              <a:rPr lang="en-US" sz="1200" baseline="0" dirty="0"/>
              <a:t> health info / contact info) this is the same health info you saw before, but when you click contact info, you will be able to see actual contact info</a:t>
            </a:r>
            <a:endParaRPr lang="en-US" sz="1200" dirty="0"/>
          </a:p>
          <a:p>
            <a:r>
              <a:rPr lang="en-US" sz="1200" dirty="0"/>
              <a:t>(click)</a:t>
            </a:r>
          </a:p>
          <a:p>
            <a:r>
              <a:rPr lang="en-US" sz="1200" dirty="0"/>
              <a:t>You can export your contacts here.</a:t>
            </a:r>
          </a:p>
          <a:p>
            <a:r>
              <a:rPr lang="en-US" sz="1200" dirty="0"/>
              <a:t>If</a:t>
            </a:r>
            <a:r>
              <a:rPr lang="en-US" sz="1200" baseline="0" dirty="0"/>
              <a:t> you export the contacts, you will be able to see phone numbers – you’ll be able to see more information in the export than you will be able to see by simply clicking contact info. </a:t>
            </a:r>
          </a:p>
          <a:p>
            <a:r>
              <a:rPr lang="en-US" sz="1200" baseline="0" dirty="0"/>
              <a:t>You also have the option to export the contact information of </a:t>
            </a:r>
            <a:r>
              <a:rPr lang="en-US" sz="1200" u="sng" baseline="0" dirty="0"/>
              <a:t>only</a:t>
            </a:r>
            <a:r>
              <a:rPr lang="en-US" sz="1200" u="none" baseline="0" dirty="0"/>
              <a:t> new volunteers. </a:t>
            </a:r>
            <a:endParaRPr lang="en-US" sz="1200" dirty="0"/>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46</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62410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285750" indent="-285750">
              <a:lnSpc>
                <a:spcPct val="115000"/>
              </a:lnSpc>
              <a:spcAft>
                <a:spcPts val="1000"/>
              </a:spcAft>
            </a:pPr>
            <a:r>
              <a:rPr lang="en-US" dirty="0">
                <a:solidFill>
                  <a:schemeClr val="tx1"/>
                </a:solidFill>
                <a:ea typeface="Calibri"/>
                <a:cs typeface="Times New Roman"/>
              </a:rPr>
              <a:t>Volunteers are ordered according to action required and color coded (red for new volunteers, yellow for contact in process, and green for final outcome). </a:t>
            </a:r>
          </a:p>
          <a:p>
            <a:pPr marL="285750" indent="-285750">
              <a:lnSpc>
                <a:spcPct val="115000"/>
              </a:lnSpc>
              <a:spcAft>
                <a:spcPts val="1000"/>
              </a:spcAft>
            </a:pPr>
            <a:r>
              <a:rPr lang="en-US" dirty="0">
                <a:solidFill>
                  <a:schemeClr val="tx1"/>
                </a:solidFill>
                <a:ea typeface="Calibri"/>
                <a:cs typeface="Times New Roman"/>
              </a:rPr>
              <a:t>Volunteers are listed in the order of their color class and then listed alphabetically within each category for easier scrolling. </a:t>
            </a:r>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47</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13250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You have 2 DAYS to move</a:t>
            </a:r>
            <a:r>
              <a:rPr lang="en-US" baseline="0" dirty="0"/>
              <a:t> volunteers from the red column – action required – to the yellow column – contact in process</a:t>
            </a:r>
          </a:p>
          <a:p>
            <a:r>
              <a:rPr lang="en-US" baseline="0" dirty="0"/>
              <a:t>Then, you have 14 DAYS to move the volunteer from yellow to green – a final outcome.</a:t>
            </a:r>
          </a:p>
          <a:p>
            <a:pPr marL="285750" indent="-285750">
              <a:lnSpc>
                <a:spcPct val="115000"/>
              </a:lnSpc>
              <a:spcAft>
                <a:spcPts val="1000"/>
              </a:spcAft>
            </a:pPr>
            <a:endParaRPr lang="en-US" dirty="0">
              <a:solidFill>
                <a:schemeClr val="tx1"/>
              </a:solidFill>
              <a:ea typeface="Calibri"/>
              <a:cs typeface="Times New Roman"/>
            </a:endParaRPr>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577620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What happens</a:t>
            </a:r>
            <a:r>
              <a:rPr lang="en-US" baseline="0" dirty="0"/>
              <a:t> when moved into a FINAL OUTCOME category? </a:t>
            </a:r>
          </a:p>
          <a:p>
            <a:endParaRPr lang="en-US" baseline="0" dirty="0"/>
          </a:p>
          <a:p>
            <a:r>
              <a:rPr lang="en-US" dirty="0">
                <a:solidFill>
                  <a:schemeClr val="bg1"/>
                </a:solidFill>
              </a:rPr>
              <a:t>When a researcher moves a volunteer into a FINAL OUTCOME:</a:t>
            </a:r>
          </a:p>
          <a:p>
            <a:r>
              <a:rPr lang="en-US" dirty="0">
                <a:solidFill>
                  <a:schemeClr val="bg1"/>
                </a:solidFill>
              </a:rPr>
              <a:t>Not Eligible, Not Used/Study Full, or Not Used/Other an automated email will be sent to the Volunteer letting them know they are no longer under consideration for the study. </a:t>
            </a:r>
          </a:p>
          <a:p>
            <a:endParaRPr lang="en-US" dirty="0"/>
          </a:p>
          <a:p>
            <a:pPr marL="285750" indent="-285750">
              <a:lnSpc>
                <a:spcPct val="115000"/>
              </a:lnSpc>
              <a:spcAft>
                <a:spcPts val="1000"/>
              </a:spcAft>
            </a:pPr>
            <a:endParaRPr lang="en-US" dirty="0">
              <a:solidFill>
                <a:schemeClr val="tx1"/>
              </a:solidFill>
              <a:ea typeface="Calibri"/>
              <a:cs typeface="Times New Roman"/>
            </a:endParaRPr>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49</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70662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eaLnBrk="1" hangingPunct="1">
              <a:spcBef>
                <a:spcPct val="0"/>
              </a:spcBef>
            </a:pPr>
            <a:r>
              <a:rPr lang="en-US" dirty="0"/>
              <a:t>ResearchMatch is an NIH funded initiative that began in 2010 and was and is </a:t>
            </a:r>
            <a:r>
              <a:rPr lang="en-US" baseline="0" dirty="0"/>
              <a:t>based on the CTSA consortium. RM is a platform that matches people interested in research with investigators and study teams in order to support and raise awareness of opportunities to be involved in research- nationwide.</a:t>
            </a:r>
          </a:p>
          <a:p>
            <a:pPr eaLnBrk="1" hangingPunct="1">
              <a:spcBef>
                <a:spcPct val="0"/>
              </a:spcBef>
            </a:pPr>
            <a:endParaRPr lang="en-US" baseline="0" dirty="0"/>
          </a:p>
          <a:p>
            <a:pPr eaLnBrk="1" hangingPunct="1">
              <a:spcBef>
                <a:spcPct val="0"/>
              </a:spcBef>
            </a:pPr>
            <a:endParaRPr lang="en-US" dirty="0"/>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5</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2682146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3925"/>
          </a:xfrm>
        </p:spPr>
      </p:sp>
      <p:sp>
        <p:nvSpPr>
          <p:cNvPr id="3" name="Notes Placeholder 2"/>
          <p:cNvSpPr>
            <a:spLocks noGrp="1"/>
          </p:cNvSpPr>
          <p:nvPr>
            <p:ph type="body" idx="1"/>
          </p:nvPr>
        </p:nvSpPr>
        <p:spPr/>
        <p:txBody>
          <a:bodyPr/>
          <a:lstStyle/>
          <a:p>
            <a:r>
              <a:rPr lang="en-US" dirty="0"/>
              <a:t>This is an example of what that message looks like…</a:t>
            </a:r>
          </a:p>
        </p:txBody>
      </p:sp>
      <p:sp>
        <p:nvSpPr>
          <p:cNvPr id="4" name="Slide Number Placeholder 3"/>
          <p:cNvSpPr>
            <a:spLocks noGrp="1"/>
          </p:cNvSpPr>
          <p:nvPr>
            <p:ph type="sldNum" sz="quarter" idx="10"/>
          </p:nvPr>
        </p:nvSpPr>
        <p:spPr/>
        <p:txBody>
          <a:bodyPr/>
          <a:lstStyle/>
          <a:p>
            <a:fld id="{F3FB43CD-6062-465E-A4B9-30C7C9820844}" type="slidenum">
              <a:rPr lang="en-US" smtClean="0"/>
              <a:pPr/>
              <a:t>50</a:t>
            </a:fld>
            <a:endParaRPr lang="en-US" dirty="0"/>
          </a:p>
        </p:txBody>
      </p:sp>
    </p:spTree>
    <p:extLst>
      <p:ext uri="{BB962C8B-B14F-4D97-AF65-F5344CB8AC3E}">
        <p14:creationId xmlns:p14="http://schemas.microsoft.com/office/powerpoint/2010/main" val="8100772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If your study was a </a:t>
            </a:r>
            <a:r>
              <a:rPr lang="en-US" baseline="0" dirty="0"/>
              <a:t>survey only study, t</a:t>
            </a:r>
            <a:r>
              <a:rPr lang="en-US" dirty="0"/>
              <a:t>his is what the survey</a:t>
            </a:r>
            <a:r>
              <a:rPr lang="en-US" baseline="0" dirty="0"/>
              <a:t> continuum looks like. Volunteers can be sent to the SURVEY SENT category manually or they will be moved automatically once RM sends them to your survey, </a:t>
            </a:r>
            <a:r>
              <a:rPr lang="en-US" u="sng" baseline="0" dirty="0"/>
              <a:t>or</a:t>
            </a:r>
            <a:r>
              <a:rPr lang="en-US" baseline="0" dirty="0"/>
              <a:t> their contact details have been exported.</a:t>
            </a:r>
            <a:endParaRPr lang="en-US" dirty="0"/>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51</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977100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On this page on the dashboard you will also see details about the study, a link to remove yourself, or Close the study.  Important note: If a researcher closes a study IT CAN NOT BE REOPENED AND THEY WILL LOSE ACCESS TO ALL INFORMAITON. PLEASE DON’T SUGGEST THAT A STUDY BE CLOSED.  IT CAN EXPIRE or It can be disabled. </a:t>
            </a:r>
          </a:p>
        </p:txBody>
      </p:sp>
      <p:sp>
        <p:nvSpPr>
          <p:cNvPr id="442" name="Shape 442"/>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52</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958221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eaLnBrk="1" hangingPunct="1">
              <a:spcBef>
                <a:spcPct val="0"/>
              </a:spcBef>
            </a:pPr>
            <a:r>
              <a:rPr lang="en-US" dirty="0"/>
              <a:t>Before we end, I would like to briefly</a:t>
            </a:r>
            <a:r>
              <a:rPr lang="en-US" baseline="0" dirty="0"/>
              <a:t> mention a feature on </a:t>
            </a:r>
            <a:r>
              <a:rPr lang="en-US" baseline="0" dirty="0" err="1"/>
              <a:t>researchmatch</a:t>
            </a:r>
            <a:r>
              <a:rPr lang="en-US" baseline="0" dirty="0"/>
              <a:t>. </a:t>
            </a:r>
          </a:p>
          <a:p>
            <a:pPr eaLnBrk="1" hangingPunct="1">
              <a:spcBef>
                <a:spcPct val="0"/>
              </a:spcBef>
            </a:pPr>
            <a:endParaRPr lang="en-US" baseline="0" dirty="0"/>
          </a:p>
          <a:p>
            <a:pPr eaLnBrk="1" hangingPunct="1">
              <a:spcBef>
                <a:spcPct val="0"/>
              </a:spcBef>
            </a:pPr>
            <a:endParaRPr lang="en-US" dirty="0"/>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53</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11542217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sz="1200" b="0" i="0" u="none" strike="noStrike" cap="none" dirty="0">
                <a:solidFill>
                  <a:schemeClr val="dk1"/>
                </a:solidFill>
                <a:latin typeface="Calibri"/>
                <a:ea typeface="Calibri"/>
                <a:cs typeface="Calibri"/>
                <a:sym typeface="Calibri"/>
              </a:rPr>
              <a:t>The Trials Today search tool may</a:t>
            </a:r>
            <a:r>
              <a:rPr lang="en-US" sz="1200" b="0" i="0" u="none" strike="noStrike" cap="none" baseline="0" dirty="0">
                <a:solidFill>
                  <a:schemeClr val="dk1"/>
                </a:solidFill>
                <a:latin typeface="Calibri"/>
                <a:ea typeface="Calibri"/>
                <a:cs typeface="Calibri"/>
                <a:sym typeface="Calibri"/>
              </a:rPr>
              <a:t> be found by clicking on “trials” in the navigation bar. Here, potential volunteers may search for actively recruiting studies. The studies listed are pulled from clinicaltrials.gov. If a volunteer is interested in learning more about a study, they may click on the study name to view a more detailed description and eligibility criteria. </a:t>
            </a: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54</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4027337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sz="1200" b="0" i="0" u="none" strike="noStrike" cap="none" dirty="0">
                <a:solidFill>
                  <a:schemeClr val="dk1"/>
                </a:solidFill>
                <a:latin typeface="Calibri"/>
                <a:ea typeface="Calibri"/>
                <a:cs typeface="Calibri"/>
                <a:sym typeface="Calibri"/>
              </a:rPr>
              <a:t>There is a study contact listed in the</a:t>
            </a:r>
            <a:r>
              <a:rPr lang="en-US" sz="1200" b="0" i="0" u="none" strike="noStrike" cap="none" baseline="0" dirty="0">
                <a:solidFill>
                  <a:schemeClr val="dk1"/>
                </a:solidFill>
                <a:latin typeface="Calibri"/>
                <a:ea typeface="Calibri"/>
                <a:cs typeface="Calibri"/>
                <a:sym typeface="Calibri"/>
              </a:rPr>
              <a:t>  “more details” section on the study specific page. This information is pulled from clinicaltrials.gov. Since this information is publically available to volunteers, we encourage you to list the contact information of an individual who would be able to speak with and help a volunteer to learn more or sign up for the study. If you would like to change any information for your study within the trials today search tool, please update your clinicaltrials.gov listing. </a:t>
            </a: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55</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9199013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86" name="Shape 86"/>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sz="1200" b="0" i="0" u="none" strike="noStrike" cap="none" dirty="0">
                <a:solidFill>
                  <a:schemeClr val="dk1"/>
                </a:solidFill>
                <a:latin typeface="Calibri"/>
                <a:ea typeface="Calibri"/>
                <a:cs typeface="Calibri"/>
                <a:sym typeface="Calibri"/>
              </a:rPr>
              <a:t>Thank</a:t>
            </a:r>
            <a:r>
              <a:rPr lang="en-US" sz="1200" b="0" i="0" u="none" strike="noStrike" cap="none" baseline="0" dirty="0">
                <a:solidFill>
                  <a:schemeClr val="dk1"/>
                </a:solidFill>
                <a:latin typeface="Calibri"/>
                <a:ea typeface="Calibri"/>
                <a:cs typeface="Calibri"/>
                <a:sym typeface="Calibri"/>
              </a:rPr>
              <a:t> you for joining us! Please feel free to email us </a:t>
            </a:r>
            <a:r>
              <a:rPr lang="en-US" sz="1200" b="0" i="0" u="none" strike="noStrike" cap="none" baseline="0">
                <a:solidFill>
                  <a:schemeClr val="dk1"/>
                </a:solidFill>
                <a:latin typeface="Calibri"/>
                <a:ea typeface="Calibri"/>
                <a:cs typeface="Calibri"/>
                <a:sym typeface="Calibri"/>
              </a:rPr>
              <a:t>with questions. </a:t>
            </a: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buSzPct val="25000"/>
              <a:buNone/>
            </a:pPr>
            <a:fld id="{00000000-1234-1234-1234-123412341234}" type="slidenum">
              <a:rPr lang="en-US" sz="1200" b="0" u="none">
                <a:solidFill>
                  <a:srgbClr val="000000"/>
                </a:solidFill>
                <a:latin typeface="Calibri"/>
                <a:ea typeface="Calibri"/>
                <a:cs typeface="Calibri"/>
                <a:sym typeface="Calibri"/>
              </a:rPr>
              <a:t>56</a:t>
            </a:fld>
            <a:endParaRPr lang="en-US" sz="1200" b="0" u="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42248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dirty="0"/>
              <a:t>If you are a</a:t>
            </a:r>
            <a:r>
              <a:rPr lang="en-US" baseline="0" dirty="0"/>
              <a:t> PI or part of a study team at one of the network institutions you may gain feasibility access today. </a:t>
            </a:r>
            <a:r>
              <a:rPr lang="en-US" dirty="0"/>
              <a:t>With</a:t>
            </a:r>
            <a:r>
              <a:rPr lang="en-US" baseline="0" dirty="0"/>
              <a:t> feasibility access, you are able to search for aggregate registry data, but you will not be able to contact volunteers or see volunteer-specific health data. You may perform feasibility searches of the database for your current study or future studies. This is a good way to learn how to apply the RM filters and assemble a cohort of potential matches.</a:t>
            </a:r>
            <a:endParaRPr lang="en-US" dirty="0"/>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6</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9404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dirty="0"/>
              <a:t>From your dashboard, in order to gain recruitment</a:t>
            </a:r>
            <a:r>
              <a:rPr lang="en-US" baseline="0" dirty="0"/>
              <a:t> access, you’ll need to click ‘add new study’ when you have IRB approval for recruitment and are ready to upload the current IRB approval letter. </a:t>
            </a:r>
            <a:endParaRPr lang="en-US" dirty="0"/>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7</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5070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75" name="Shape 275"/>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r>
              <a:rPr lang="en-US" sz="1200" b="0" i="0" u="none" strike="noStrike" cap="none" dirty="0">
                <a:solidFill>
                  <a:schemeClr val="dk1"/>
                </a:solidFill>
                <a:latin typeface="Calibri"/>
                <a:ea typeface="Calibri"/>
                <a:cs typeface="Calibri"/>
                <a:sym typeface="Calibri"/>
              </a:rPr>
              <a:t>When you click ‘add a new study; you will be asked to</a:t>
            </a:r>
            <a:r>
              <a:rPr lang="en-US" dirty="0"/>
              <a:t> agree that this request meets the requirements defined</a:t>
            </a:r>
            <a:r>
              <a:rPr lang="en-US" baseline="0" dirty="0"/>
              <a:t> b</a:t>
            </a:r>
            <a:r>
              <a:rPr lang="en-US" dirty="0"/>
              <a:t>y your</a:t>
            </a:r>
            <a:r>
              <a:rPr lang="en-US" baseline="0" dirty="0"/>
              <a:t> institution’s Researcher Acknowledgement Form that you signed upon your registration for researcher access to RM. CLICK NEXT</a:t>
            </a:r>
            <a:endParaRPr lang="en-US" dirty="0"/>
          </a:p>
        </p:txBody>
      </p:sp>
      <p:sp>
        <p:nvSpPr>
          <p:cNvPr id="276" name="Shape 276"/>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rtl="0">
              <a:spcBef>
                <a:spcPts val="0"/>
              </a:spcBef>
              <a:spcAft>
                <a:spcPts val="0"/>
              </a:spcAft>
              <a:buSzPct val="25000"/>
              <a:buNone/>
            </a:pPr>
            <a:fld id="{00000000-1234-1234-1234-123412341234}" type="slidenum">
              <a:rPr lang="en-US" sz="1200">
                <a:solidFill>
                  <a:schemeClr val="dk1"/>
                </a:solidFill>
                <a:latin typeface="Calibri"/>
                <a:ea typeface="Calibri"/>
                <a:cs typeface="Calibri"/>
                <a:sym typeface="Calibri"/>
              </a:rPr>
              <a:t>8</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12007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95388" y="692150"/>
            <a:ext cx="4619625" cy="34639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82" name="Shape 282"/>
          <p:cNvSpPr txBox="1">
            <a:spLocks noGrp="1"/>
          </p:cNvSpPr>
          <p:nvPr>
            <p:ph type="body" idx="1"/>
          </p:nvPr>
        </p:nvSpPr>
        <p:spPr>
          <a:xfrm>
            <a:off x="701039" y="4387137"/>
            <a:ext cx="5608319" cy="4156234"/>
          </a:xfrm>
          <a:prstGeom prst="rect">
            <a:avLst/>
          </a:prstGeom>
          <a:noFill/>
          <a:ln>
            <a:noFill/>
          </a:ln>
        </p:spPr>
        <p:txBody>
          <a:bodyPr lIns="93175" tIns="46575" rIns="93175" bIns="46575" anchor="t" anchorCtr="0">
            <a:noAutofit/>
          </a:bodyPr>
          <a:lstStyle/>
          <a:p>
            <a:pPr marL="0" marR="0" lvl="0" indent="0" algn="l" rtl="0">
              <a:spcBef>
                <a:spcPts val="0"/>
              </a:spcBef>
              <a:buSzPct val="25000"/>
              <a:buNone/>
            </a:pPr>
            <a:r>
              <a:rPr lang="en-US" sz="1200" b="0" i="0" u="none" strike="noStrike" cap="none" dirty="0">
                <a:solidFill>
                  <a:schemeClr val="dk1"/>
                </a:solidFill>
                <a:latin typeface="Calibri"/>
                <a:ea typeface="Calibri"/>
                <a:cs typeface="Calibri"/>
                <a:sym typeface="Calibri"/>
              </a:rPr>
              <a:t>It is important to have an IRB approved protocol, and an IRB approved contact message for use on ResearchMatch before beginning the process. </a:t>
            </a:r>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1200" b="0" i="0" u="none" strike="noStrike" cap="none" dirty="0">
                <a:solidFill>
                  <a:schemeClr val="dk1"/>
                </a:solidFill>
                <a:latin typeface="Calibri"/>
                <a:ea typeface="Calibri"/>
                <a:cs typeface="Calibri"/>
                <a:sym typeface="Calibri"/>
              </a:rPr>
              <a:t>Here, you will specify your role as either the principal investigator (PI)</a:t>
            </a:r>
            <a:r>
              <a:rPr lang="en-US" sz="1200" b="0" i="0" u="none" strike="noStrike" cap="none" baseline="0" dirty="0">
                <a:solidFill>
                  <a:schemeClr val="dk1"/>
                </a:solidFill>
                <a:latin typeface="Calibri"/>
                <a:ea typeface="Calibri"/>
                <a:cs typeface="Calibri"/>
                <a:sym typeface="Calibri"/>
              </a:rPr>
              <a:t> or as a proxy researcher. </a:t>
            </a:r>
            <a:r>
              <a:rPr lang="en-US" baseline="0" dirty="0"/>
              <a:t>If you are not the PI on the study, you will be asked to enter the PI’s contact information. Then, your PI must approve you + you cannot approve yourself. </a:t>
            </a:r>
            <a:endParaRPr lang="en-US" dirty="0"/>
          </a:p>
          <a:p>
            <a:pPr marL="0" marR="0" lvl="0" indent="0" algn="l" rtl="0">
              <a:spcBef>
                <a:spcPts val="0"/>
              </a:spcBef>
              <a:buSzPct val="25000"/>
              <a:buNone/>
            </a:pPr>
            <a:endParaRPr lang="en-US" sz="1200" b="0" i="0" u="none" strike="noStrike" cap="none" dirty="0">
              <a:solidFill>
                <a:schemeClr val="dk1"/>
              </a:solidFill>
              <a:latin typeface="Calibri"/>
              <a:ea typeface="Calibri"/>
              <a:cs typeface="Calibri"/>
              <a:sym typeface="Calibri"/>
            </a:endParaRPr>
          </a:p>
          <a:p>
            <a:pPr marL="0" marR="0" lvl="0" indent="0" algn="l" rtl="0">
              <a:spcBef>
                <a:spcPts val="0"/>
              </a:spcBef>
              <a:spcAft>
                <a:spcPts val="0"/>
              </a:spcAft>
              <a:buSzPct val="25000"/>
              <a:buNone/>
            </a:pPr>
            <a:endParaRPr sz="1200" b="0" i="0" u="none" strike="noStrike" cap="none" dirty="0">
              <a:solidFill>
                <a:schemeClr val="dk1"/>
              </a:solidFill>
              <a:latin typeface="Calibri"/>
              <a:ea typeface="Calibri"/>
              <a:cs typeface="Calibri"/>
              <a:sym typeface="Calibri"/>
            </a:endParaRPr>
          </a:p>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283" name="Shape 283"/>
          <p:cNvSpPr txBox="1">
            <a:spLocks noGrp="1"/>
          </p:cNvSpPr>
          <p:nvPr>
            <p:ph type="sldNum" idx="12"/>
          </p:nvPr>
        </p:nvSpPr>
        <p:spPr>
          <a:xfrm>
            <a:off x="3970941" y="8772671"/>
            <a:ext cx="3037839" cy="461804"/>
          </a:xfrm>
          <a:prstGeom prst="rect">
            <a:avLst/>
          </a:prstGeom>
          <a:noFill/>
          <a:ln>
            <a:noFill/>
          </a:ln>
        </p:spPr>
        <p:txBody>
          <a:bodyPr lIns="93175" tIns="46575" rIns="93175" bIns="46575"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9</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866633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1122362"/>
            <a:ext cx="7772400" cy="23876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143000" y="3602037"/>
            <a:ext cx="6858000" cy="1655761"/>
          </a:xfrm>
          <a:prstGeom prst="rect">
            <a:avLst/>
          </a:prstGeom>
          <a:noFill/>
          <a:ln>
            <a:noFill/>
          </a:ln>
        </p:spPr>
        <p:txBody>
          <a:bodyPr lIns="91425" tIns="91425" rIns="91425" bIns="91425" anchor="t" anchorCtr="0"/>
          <a:lstStyle>
            <a:lvl1pPr marL="0" marR="0" lvl="0" indent="0" algn="ctr" rtl="0">
              <a:lnSpc>
                <a:spcPct val="90000"/>
              </a:lnSpc>
              <a:spcBef>
                <a:spcPts val="1000"/>
              </a:spcBef>
              <a:buClr>
                <a:schemeClr val="dk1"/>
              </a:buClr>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chemeClr val="dk1"/>
              </a:buClr>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D0702F81-A728-44C3-9680-37E21CF50753}" type="datetime2">
              <a:rPr lang="en-US" smtClean="0"/>
              <a:t>Thursday, April 9, 2020</a:t>
            </a:fld>
            <a:endParaRPr/>
          </a:p>
        </p:txBody>
      </p:sp>
      <p:sp>
        <p:nvSpPr>
          <p:cNvPr id="19" name="Shape 19"/>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EBDDC3"/>
                </a:solidFill>
                <a:latin typeface="Calibri"/>
                <a:ea typeface="Calibri"/>
                <a:cs typeface="Calibri"/>
                <a:sym typeface="Calibri"/>
              </a:rPr>
              <a:t>‹#›</a:t>
            </a:fld>
            <a:endParaRPr lang="en-US" sz="1200" b="0" i="0" u="none" strike="noStrike" cap="none">
              <a:solidFill>
                <a:srgbClr val="EBDDC3"/>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628650" y="365126"/>
            <a:ext cx="7886700"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7" name="Shape 27"/>
          <p:cNvSpPr txBox="1">
            <a:spLocks noGrp="1"/>
          </p:cNvSpPr>
          <p:nvPr>
            <p:ph type="body" idx="1"/>
          </p:nvPr>
        </p:nvSpPr>
        <p:spPr>
          <a:xfrm>
            <a:off x="628650" y="1825625"/>
            <a:ext cx="78867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0B657689-B616-48CB-9617-D4BDD6C038EE}" type="datetime2">
              <a:rPr lang="en-US" smtClean="0"/>
              <a:t>Thursday, April 9, 2020</a:t>
            </a:fld>
            <a:endParaRPr/>
          </a:p>
        </p:txBody>
      </p:sp>
      <p:sp>
        <p:nvSpPr>
          <p:cNvPr id="29" name="Shape 29"/>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628650" y="365126"/>
            <a:ext cx="7886700"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628650" y="1825625"/>
            <a:ext cx="38862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2"/>
          </p:nvPr>
        </p:nvSpPr>
        <p:spPr>
          <a:xfrm>
            <a:off x="4629150" y="1825625"/>
            <a:ext cx="38862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A7E20DBC-9228-4859-9162-89EEDF68740D}" type="datetime2">
              <a:rPr lang="en-US" smtClean="0"/>
              <a:t>Thursday, April 9, 2020</a:t>
            </a:fld>
            <a:endParaRPr/>
          </a:p>
        </p:txBody>
      </p:sp>
      <p:sp>
        <p:nvSpPr>
          <p:cNvPr id="42" name="Shape 42"/>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628650" y="365126"/>
            <a:ext cx="7886700"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5" name="Shape 55"/>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C81B68BC-16A1-413E-B272-303E60958D96}" type="datetime2">
              <a:rPr lang="en-US" smtClean="0"/>
              <a:t>Thursday, April 9, 2020</a:t>
            </a:fld>
            <a:endParaRPr/>
          </a:p>
        </p:txBody>
      </p:sp>
      <p:sp>
        <p:nvSpPr>
          <p:cNvPr id="56" name="Shape 56"/>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29841" y="457200"/>
            <a:ext cx="2949178"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3887391" y="987425"/>
            <a:ext cx="4629150" cy="4873624"/>
          </a:xfrm>
          <a:prstGeom prst="rect">
            <a:avLst/>
          </a:prstGeom>
          <a:noFill/>
          <a:ln>
            <a:noFill/>
          </a:ln>
        </p:spPr>
        <p:txBody>
          <a:bodyPr lIns="91425" tIns="91425" rIns="91425" bIns="91425" anchor="t" anchorCtr="0"/>
          <a:lstStyle>
            <a:lvl1pPr marL="228600" marR="0" lvl="0" indent="-25400" algn="l" rtl="0">
              <a:lnSpc>
                <a:spcPct val="90000"/>
              </a:lnSpc>
              <a:spcBef>
                <a:spcPts val="100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685800" marR="0" lvl="1" indent="-50800" algn="l" rtl="0">
              <a:lnSpc>
                <a:spcPct val="90000"/>
              </a:lnSpc>
              <a:spcBef>
                <a:spcPts val="5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629841" y="2057400"/>
            <a:ext cx="2949178"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FF90B067-8CEF-4C12-84CE-7153AC7D433B}" type="datetime2">
              <a:rPr lang="en-US" smtClean="0"/>
              <a:t>Thursday, April 9, 2020</a:t>
            </a:fld>
            <a:endParaRPr/>
          </a:p>
        </p:txBody>
      </p:sp>
      <p:sp>
        <p:nvSpPr>
          <p:cNvPr id="63" name="Shape 63"/>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9841" y="457200"/>
            <a:ext cx="2949178" cy="160019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3887391" y="987425"/>
            <a:ext cx="4629150" cy="4873624"/>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629841" y="2057400"/>
            <a:ext cx="2949178" cy="3811588"/>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FCA4A97B-B90E-45B8-81EB-6A2054654988}" type="datetime2">
              <a:rPr lang="en-US" smtClean="0"/>
              <a:t>Thursday, April 9, 2020</a:t>
            </a:fld>
            <a:endParaRPr/>
          </a:p>
        </p:txBody>
      </p:sp>
      <p:sp>
        <p:nvSpPr>
          <p:cNvPr id="70" name="Shape 70"/>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28650" y="365126"/>
            <a:ext cx="7886700"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2396330" y="57943"/>
            <a:ext cx="4351338" cy="78867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989C5D9B-BDF3-4FDC-B56B-CD30F04C5E82}" type="datetime2">
              <a:rPr lang="en-US" smtClean="0"/>
              <a:t>Thursday, April 9, 2020</a:t>
            </a:fld>
            <a:endParaRPr/>
          </a:p>
        </p:txBody>
      </p:sp>
      <p:sp>
        <p:nvSpPr>
          <p:cNvPr id="76" name="Shape 76"/>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623593" y="2285206"/>
            <a:ext cx="5811838" cy="1971675"/>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623093" y="370681"/>
            <a:ext cx="5811838" cy="5800725"/>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FD59FEC2-182F-413D-B624-F32FD4432453}" type="datetime2">
              <a:rPr lang="en-US" smtClean="0"/>
              <a:t>Thursday, April 9, 2020</a:t>
            </a:fld>
            <a:endParaRPr/>
          </a:p>
        </p:txBody>
      </p:sp>
      <p:sp>
        <p:nvSpPr>
          <p:cNvPr id="82" name="Shape 82"/>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
        <p:nvSpPr>
          <p:cNvPr id="22" name="Shape 22"/>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7C1DD8DB-E6CA-43EC-AA21-C51B9F3B456A}" type="datetime2">
              <a:rPr lang="en-US" smtClean="0"/>
              <a:t>Thursday, April 9, 2020</a:t>
            </a:fld>
            <a:endParaRPr/>
          </a:p>
        </p:txBody>
      </p:sp>
      <p:sp>
        <p:nvSpPr>
          <p:cNvPr id="23" name="Shape 23"/>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775F55"/>
                </a:solidFill>
                <a:latin typeface="Calibri"/>
                <a:ea typeface="Calibri"/>
                <a:cs typeface="Calibri"/>
                <a:sym typeface="Calibri"/>
              </a:rPr>
              <a:t>‹#›</a:t>
            </a:fld>
            <a:endParaRPr lang="en-US" sz="1200">
              <a:solidFill>
                <a:srgbClr val="775F55"/>
              </a:solidFill>
              <a:latin typeface="Calibri"/>
              <a:ea typeface="Calibri"/>
              <a:cs typeface="Calibri"/>
              <a:sym typeface="Calibri"/>
            </a:endParaRPr>
          </a:p>
        </p:txBody>
      </p:sp>
    </p:spTree>
    <p:extLst>
      <p:ext uri="{BB962C8B-B14F-4D97-AF65-F5344CB8AC3E}">
        <p14:creationId xmlns:p14="http://schemas.microsoft.com/office/powerpoint/2010/main" val="1761004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28650" y="365126"/>
            <a:ext cx="7886700" cy="1325562"/>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628650" y="1825625"/>
            <a:ext cx="7886700" cy="4351338"/>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28650" y="6356351"/>
            <a:ext cx="2057400"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fld id="{B23D793F-695B-46F5-B2B3-6E07D1B448BD}" type="datetime2">
              <a:rPr lang="en-US" smtClean="0"/>
              <a:t>Thursday, April 9, 2020</a:t>
            </a:fld>
            <a:endParaRPr/>
          </a:p>
        </p:txBody>
      </p:sp>
      <p:sp>
        <p:nvSpPr>
          <p:cNvPr id="13" name="Shape 13"/>
          <p:cNvSpPr txBox="1">
            <a:spLocks noGrp="1"/>
          </p:cNvSpPr>
          <p:nvPr>
            <p:ph type="ftr" idx="11"/>
          </p:nvPr>
        </p:nvSpPr>
        <p:spPr>
          <a:xfrm>
            <a:off x="3028950" y="6356351"/>
            <a:ext cx="3086099"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457950" y="6356351"/>
            <a:ext cx="2057400"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2" r:id="rId3"/>
    <p:sldLayoutId id="2147483654" r:id="rId4"/>
    <p:sldLayoutId id="2147483655" r:id="rId5"/>
    <p:sldLayoutId id="2147483656" r:id="rId6"/>
    <p:sldLayoutId id="2147483657" r:id="rId7"/>
    <p:sldLayoutId id="2147483658" r:id="rId8"/>
    <p:sldLayoutId id="2147483660" r:id="rId9"/>
  </p:sldLayoutIdLst>
  <p:hf sldNum="0"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4.png"/><Relationship Id="rId7"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4.jp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4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53.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52.png"/><Relationship Id="rId4" Type="http://schemas.openxmlformats.org/officeDocument/2006/relationships/image" Target="../media/image51.png"/></Relationships>
</file>

<file path=ppt/slides/_rels/slide4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5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5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5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238" y="0"/>
            <a:ext cx="7563524" cy="68580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0" y="6342317"/>
            <a:ext cx="838691" cy="261610"/>
          </a:xfrm>
          <a:prstGeom prst="rect">
            <a:avLst/>
          </a:prstGeom>
          <a:noFill/>
        </p:spPr>
        <p:txBody>
          <a:bodyPr wrap="none" rtlCol="0">
            <a:spAutoFit/>
          </a:bodyPr>
          <a:lstStyle/>
          <a:p>
            <a:pPr fontAlgn="base">
              <a:spcBef>
                <a:spcPct val="0"/>
              </a:spcBef>
              <a:spcAft>
                <a:spcPct val="0"/>
              </a:spcAft>
            </a:pPr>
            <a:r>
              <a:rPr lang="en-US" sz="1100" b="1" dirty="0">
                <a:solidFill>
                  <a:prstClr val="white"/>
                </a:solidFill>
                <a:latin typeface="Calibri" panose="020F0502020204030204" pitchFamily="34" charset="0"/>
                <a:cs typeface="Arial" charset="0"/>
              </a:rPr>
              <a:t>01.04.2017</a:t>
            </a:r>
          </a:p>
        </p:txBody>
      </p:sp>
      <p:pic>
        <p:nvPicPr>
          <p:cNvPr id="2" name="Picture 1"/>
          <p:cNvPicPr>
            <a:picLocks noChangeAspect="1"/>
          </p:cNvPicPr>
          <p:nvPr/>
        </p:nvPicPr>
        <p:blipFill>
          <a:blip r:embed="rId4"/>
          <a:stretch>
            <a:fillRect/>
          </a:stretch>
        </p:blipFill>
        <p:spPr>
          <a:xfrm>
            <a:off x="3505200" y="329902"/>
            <a:ext cx="4245610" cy="712767"/>
          </a:xfrm>
          <a:prstGeom prst="rect">
            <a:avLst/>
          </a:prstGeom>
        </p:spPr>
      </p:pic>
      <p:pic>
        <p:nvPicPr>
          <p:cNvPr id="4" name="Picture 3">
            <a:extLst>
              <a:ext uri="{FF2B5EF4-FFF2-40B4-BE49-F238E27FC236}">
                <a16:creationId xmlns:a16="http://schemas.microsoft.com/office/drawing/2014/main" id="{27B97BAD-519A-4E85-B8F1-0F00FB7A86D2}"/>
              </a:ext>
            </a:extLst>
          </p:cNvPr>
          <p:cNvPicPr>
            <a:picLocks noChangeAspect="1"/>
          </p:cNvPicPr>
          <p:nvPr/>
        </p:nvPicPr>
        <p:blipFill>
          <a:blip r:embed="rId5"/>
          <a:stretch>
            <a:fillRect/>
          </a:stretch>
        </p:blipFill>
        <p:spPr>
          <a:xfrm>
            <a:off x="3505200" y="329902"/>
            <a:ext cx="4547086" cy="883080"/>
          </a:xfrm>
          <a:prstGeom prst="rect">
            <a:avLst/>
          </a:prstGeom>
        </p:spPr>
      </p:pic>
      <p:sp>
        <p:nvSpPr>
          <p:cNvPr id="6" name="Date Placeholder 5">
            <a:extLst>
              <a:ext uri="{FF2B5EF4-FFF2-40B4-BE49-F238E27FC236}">
                <a16:creationId xmlns:a16="http://schemas.microsoft.com/office/drawing/2014/main" id="{A6CE647A-7F88-4D3B-8857-693FB8AC29D3}"/>
              </a:ext>
            </a:extLst>
          </p:cNvPr>
          <p:cNvSpPr>
            <a:spLocks noGrp="1"/>
          </p:cNvSpPr>
          <p:nvPr>
            <p:ph type="dt" idx="10"/>
          </p:nvPr>
        </p:nvSpPr>
        <p:spPr/>
        <p:txBody>
          <a:bodyPr/>
          <a:lstStyle/>
          <a:p>
            <a:fld id="{846463A4-C154-4BB6-A2E2-36AD44E57759}" type="datetime2">
              <a:rPr lang="en-US" smtClean="0"/>
              <a:t>Thursday, April 9, 2020</a:t>
            </a:fld>
            <a:endParaRPr lang="en-US"/>
          </a:p>
        </p:txBody>
      </p:sp>
    </p:spTree>
    <p:extLst>
      <p:ext uri="{BB962C8B-B14F-4D97-AF65-F5344CB8AC3E}">
        <p14:creationId xmlns:p14="http://schemas.microsoft.com/office/powerpoint/2010/main" val="2586956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681" y="40640"/>
            <a:ext cx="5530146" cy="6787349"/>
          </a:xfrm>
          <a:prstGeom prst="rect">
            <a:avLst/>
          </a:prstGeom>
          <a:ln w="28575">
            <a:solidFill>
              <a:schemeClr val="tx1"/>
            </a:solidFill>
          </a:ln>
        </p:spPr>
      </p:pic>
      <p:sp>
        <p:nvSpPr>
          <p:cNvPr id="2" name="Date Placeholder 1">
            <a:extLst>
              <a:ext uri="{FF2B5EF4-FFF2-40B4-BE49-F238E27FC236}">
                <a16:creationId xmlns:a16="http://schemas.microsoft.com/office/drawing/2014/main" id="{61DA3CE5-FD49-4B48-947C-CFDF711339E6}"/>
              </a:ext>
            </a:extLst>
          </p:cNvPr>
          <p:cNvSpPr>
            <a:spLocks noGrp="1"/>
          </p:cNvSpPr>
          <p:nvPr>
            <p:ph type="dt" idx="10"/>
          </p:nvPr>
        </p:nvSpPr>
        <p:spPr/>
        <p:txBody>
          <a:bodyPr/>
          <a:lstStyle/>
          <a:p>
            <a:fld id="{6D9C1AE1-EF1B-43FF-9589-23216BFD9159}" type="datetime2">
              <a:rPr lang="en-US" smtClean="0"/>
              <a:t>Thursday, April 9, 2020</a:t>
            </a:fld>
            <a:endParaRPr lang="en-US"/>
          </a:p>
        </p:txBody>
      </p:sp>
    </p:spTree>
    <p:extLst>
      <p:ext uri="{BB962C8B-B14F-4D97-AF65-F5344CB8AC3E}">
        <p14:creationId xmlns:p14="http://schemas.microsoft.com/office/powerpoint/2010/main" val="4036541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681" y="40640"/>
            <a:ext cx="5530146" cy="6787349"/>
          </a:xfrm>
          <a:prstGeom prst="rect">
            <a:avLst/>
          </a:prstGeom>
          <a:ln w="28575">
            <a:solidFill>
              <a:schemeClr val="tx1"/>
            </a:solidFill>
          </a:ln>
        </p:spPr>
      </p:pic>
      <p:sp>
        <p:nvSpPr>
          <p:cNvPr id="7" name="Rectangle 6"/>
          <p:cNvSpPr/>
          <p:nvPr/>
        </p:nvSpPr>
        <p:spPr>
          <a:xfrm>
            <a:off x="1757681" y="1270099"/>
            <a:ext cx="4343400" cy="1805041"/>
          </a:xfrm>
          <a:prstGeom prst="rect">
            <a:avLst/>
          </a:prstGeom>
          <a:solidFill>
            <a:schemeClr val="accent2"/>
          </a:solidFill>
          <a:ln w="15875" cap="flat" cmpd="sng" algn="ctr">
            <a:noFill/>
            <a:prstDash val="soli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Researcher must select </a:t>
            </a: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Recruitment or Survey</a:t>
            </a:r>
            <a:r>
              <a:rPr kumimoji="0" lang="en-US" sz="1800" b="1" i="0" u="none" strike="noStrike" kern="1200" cap="none" spc="0" normalizeH="0" baseline="0" noProof="0" dirty="0">
                <a:ln>
                  <a:noFill/>
                </a:ln>
                <a:solidFill>
                  <a:srgbClr val="FF0000"/>
                </a:solidFill>
                <a:effectLst/>
                <a:uLnTx/>
                <a:uFillTx/>
                <a:latin typeface="Tw Cen MT" pitchFamily="34" charset="0"/>
                <a:ea typeface="+mn-ea"/>
                <a:cs typeface="+mn-cs"/>
              </a:rPr>
              <a:t>.</a:t>
            </a:r>
            <a:r>
              <a:rPr kumimoji="0" lang="en-US" sz="1800" b="0" i="0" u="none" strike="noStrike" kern="1200" cap="none" spc="0" normalizeH="0" baseline="0" noProof="0" dirty="0">
                <a:ln>
                  <a:noFill/>
                </a:ln>
                <a:solidFill>
                  <a:prstClr val="black"/>
                </a:solidFill>
                <a:effectLst/>
                <a:uLnTx/>
                <a:uFillTx/>
                <a:latin typeface="Tw Cen MT" pitchFamily="34" charset="0"/>
                <a:ea typeface="+mn-ea"/>
                <a:cs typeface="+mn-cs"/>
              </a:rPr>
              <a:t> Recruitment is for studies that will require the Volunteer to complete study visits. Survey is for studies that will only involve collection of data through a electronic survey instrument.</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Oval 7"/>
          <p:cNvSpPr/>
          <p:nvPr/>
        </p:nvSpPr>
        <p:spPr>
          <a:xfrm>
            <a:off x="1554480" y="3075140"/>
            <a:ext cx="1828800" cy="6281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D9A4B298-EA64-416E-B92B-9AABC8470B32}"/>
              </a:ext>
            </a:extLst>
          </p:cNvPr>
          <p:cNvSpPr>
            <a:spLocks noGrp="1"/>
          </p:cNvSpPr>
          <p:nvPr>
            <p:ph type="dt" idx="10"/>
          </p:nvPr>
        </p:nvSpPr>
        <p:spPr/>
        <p:txBody>
          <a:bodyPr/>
          <a:lstStyle/>
          <a:p>
            <a:fld id="{FA71BD32-42E2-498D-B8EA-E1DD2688D3DB}" type="datetime2">
              <a:rPr lang="en-US" smtClean="0"/>
              <a:t>Thursday, April 9, 2020</a:t>
            </a:fld>
            <a:endParaRPr lang="en-US"/>
          </a:p>
        </p:txBody>
      </p:sp>
    </p:spTree>
    <p:extLst>
      <p:ext uri="{BB962C8B-B14F-4D97-AF65-F5344CB8AC3E}">
        <p14:creationId xmlns:p14="http://schemas.microsoft.com/office/powerpoint/2010/main" val="2192955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681" y="40640"/>
            <a:ext cx="5530146" cy="6787349"/>
          </a:xfrm>
          <a:prstGeom prst="rect">
            <a:avLst/>
          </a:prstGeom>
          <a:ln w="28575">
            <a:solidFill>
              <a:schemeClr val="tx1"/>
            </a:solidFill>
          </a:ln>
        </p:spPr>
      </p:pic>
      <p:sp>
        <p:nvSpPr>
          <p:cNvPr id="6" name="Rectangle 5"/>
          <p:cNvSpPr/>
          <p:nvPr/>
        </p:nvSpPr>
        <p:spPr>
          <a:xfrm>
            <a:off x="4301008" y="4726295"/>
            <a:ext cx="2902152" cy="1105704"/>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anchor="ctr"/>
          <a:lstStyle/>
          <a:p>
            <a:pPr algn="ctr" fontAlgn="auto">
              <a:spcBef>
                <a:spcPts val="0"/>
              </a:spcBef>
              <a:spcAft>
                <a:spcPts val="0"/>
              </a:spcAft>
              <a:defRPr/>
            </a:pPr>
            <a:r>
              <a:rPr lang="en-US" b="1" dirty="0">
                <a:solidFill>
                  <a:schemeClr val="bg1"/>
                </a:solidFill>
              </a:rPr>
              <a:t> </a:t>
            </a:r>
            <a:r>
              <a:rPr lang="en-US" dirty="0">
                <a:solidFill>
                  <a:schemeClr val="bg1"/>
                </a:solidFill>
                <a:latin typeface="Tw Cen MT" pitchFamily="34" charset="0"/>
              </a:rPr>
              <a:t>You may upload only </a:t>
            </a:r>
            <a:r>
              <a:rPr lang="en-US" u="sng" dirty="0">
                <a:solidFill>
                  <a:schemeClr val="bg1"/>
                </a:solidFill>
                <a:latin typeface="Tw Cen MT" pitchFamily="34" charset="0"/>
              </a:rPr>
              <a:t>one</a:t>
            </a:r>
            <a:r>
              <a:rPr lang="en-US" dirty="0">
                <a:solidFill>
                  <a:schemeClr val="bg1"/>
                </a:solidFill>
                <a:latin typeface="Tw Cen MT" pitchFamily="34" charset="0"/>
              </a:rPr>
              <a:t> document. If your site requires multiple documents, you will need to merge into a single file before uploading.</a:t>
            </a:r>
            <a:endParaRPr lang="en-US" dirty="0">
              <a:solidFill>
                <a:schemeClr val="bg1"/>
              </a:solidFill>
            </a:endParaRPr>
          </a:p>
        </p:txBody>
      </p:sp>
      <p:cxnSp>
        <p:nvCxnSpPr>
          <p:cNvPr id="7" name="Straight Arrow Connector 6"/>
          <p:cNvCxnSpPr/>
          <p:nvPr/>
        </p:nvCxnSpPr>
        <p:spPr>
          <a:xfrm flipH="1">
            <a:off x="2607733" y="5831999"/>
            <a:ext cx="1693275" cy="24706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4F6A76D4-A6BD-425C-9EE0-62C9E26981E4}"/>
              </a:ext>
            </a:extLst>
          </p:cNvPr>
          <p:cNvSpPr>
            <a:spLocks noGrp="1"/>
          </p:cNvSpPr>
          <p:nvPr>
            <p:ph type="dt" idx="10"/>
          </p:nvPr>
        </p:nvSpPr>
        <p:spPr/>
        <p:txBody>
          <a:bodyPr/>
          <a:lstStyle/>
          <a:p>
            <a:fld id="{FA7B922B-1136-4E6D-85AD-3D4666338227}" type="datetime2">
              <a:rPr lang="en-US" smtClean="0"/>
              <a:t>Thursday, April 9, 2020</a:t>
            </a:fld>
            <a:endParaRPr lang="en-US"/>
          </a:p>
        </p:txBody>
      </p:sp>
    </p:spTree>
    <p:extLst>
      <p:ext uri="{BB962C8B-B14F-4D97-AF65-F5344CB8AC3E}">
        <p14:creationId xmlns:p14="http://schemas.microsoft.com/office/powerpoint/2010/main" val="2272894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681" y="40640"/>
            <a:ext cx="5530146" cy="6787349"/>
          </a:xfrm>
          <a:prstGeom prst="rect">
            <a:avLst/>
          </a:prstGeom>
          <a:ln w="28575">
            <a:solidFill>
              <a:schemeClr val="tx1"/>
            </a:solidFill>
          </a:ln>
        </p:spPr>
      </p:pic>
      <p:sp>
        <p:nvSpPr>
          <p:cNvPr id="5" name="Shape 351"/>
          <p:cNvSpPr txBox="1"/>
          <p:nvPr/>
        </p:nvSpPr>
        <p:spPr>
          <a:xfrm>
            <a:off x="1757681" y="3279532"/>
            <a:ext cx="3962400" cy="2472692"/>
          </a:xfrm>
          <a:prstGeom prst="rect">
            <a:avLst/>
          </a:prstGeom>
          <a:solidFill>
            <a:schemeClr val="accent2"/>
          </a:solidFill>
          <a:ln>
            <a:noFill/>
          </a:ln>
        </p:spPr>
        <p:txBody>
          <a:bodyPr lIns="91425" tIns="45700" rIns="91425" bIns="45700" anchor="t" anchorCtr="0">
            <a:noAutofit/>
          </a:bodyPr>
          <a:lstStyle/>
          <a:p>
            <a:pPr algn="ctr">
              <a:spcBef>
                <a:spcPct val="0"/>
              </a:spcBef>
            </a:pPr>
            <a:r>
              <a:rPr lang="en-US" sz="2400" u="sng" dirty="0">
                <a:solidFill>
                  <a:schemeClr val="bg1"/>
                </a:solidFill>
                <a:latin typeface="Tw Cen MT" pitchFamily="34" charset="0"/>
              </a:rPr>
              <a:t>REMEMBER:</a:t>
            </a:r>
          </a:p>
          <a:p>
            <a:pPr algn="ctr">
              <a:spcBef>
                <a:spcPct val="0"/>
              </a:spcBef>
            </a:pPr>
            <a:endParaRPr lang="en-US" sz="900" u="sng" dirty="0">
              <a:solidFill>
                <a:schemeClr val="bg1"/>
              </a:solidFill>
              <a:latin typeface="Tw Cen MT" pitchFamily="34" charset="0"/>
            </a:endParaRPr>
          </a:p>
          <a:p>
            <a:pPr>
              <a:spcBef>
                <a:spcPct val="0"/>
              </a:spcBef>
            </a:pPr>
            <a:r>
              <a:rPr lang="en-US" sz="1600" u="sng" dirty="0">
                <a:solidFill>
                  <a:schemeClr val="bg1"/>
                </a:solidFill>
                <a:latin typeface="Tw Cen MT" pitchFamily="34" charset="0"/>
              </a:rPr>
              <a:t>Your IRB letter must be a current letter from the IRB of record, that clearly indicates</a:t>
            </a:r>
            <a:r>
              <a:rPr lang="en-US" sz="1600" dirty="0">
                <a:solidFill>
                  <a:schemeClr val="bg1"/>
                </a:solidFill>
                <a:latin typeface="Tw Cen MT" pitchFamily="34" charset="0"/>
              </a:rPr>
              <a:t>:</a:t>
            </a:r>
          </a:p>
          <a:p>
            <a:pPr marL="226634" indent="-226634">
              <a:spcBef>
                <a:spcPct val="0"/>
              </a:spcBef>
              <a:buAutoNum type="arabicPeriod"/>
            </a:pPr>
            <a:r>
              <a:rPr lang="en-US" sz="1600" dirty="0">
                <a:solidFill>
                  <a:schemeClr val="bg1"/>
                </a:solidFill>
                <a:latin typeface="Tw Cen MT" pitchFamily="34" charset="0"/>
              </a:rPr>
              <a:t>The IRB number of this study</a:t>
            </a:r>
          </a:p>
          <a:p>
            <a:pPr marL="226634" indent="-226634">
              <a:spcBef>
                <a:spcPct val="0"/>
              </a:spcBef>
              <a:buAutoNum type="arabicPeriod"/>
            </a:pPr>
            <a:r>
              <a:rPr lang="en-US" sz="1600" dirty="0">
                <a:solidFill>
                  <a:schemeClr val="bg1"/>
                </a:solidFill>
                <a:latin typeface="Tw Cen MT" pitchFamily="34" charset="0"/>
              </a:rPr>
              <a:t>The IRB expiration date of this study</a:t>
            </a:r>
          </a:p>
          <a:p>
            <a:pPr marL="226634" indent="-226634">
              <a:spcBef>
                <a:spcPct val="0"/>
              </a:spcBef>
              <a:buAutoNum type="arabicPeriod"/>
            </a:pPr>
            <a:r>
              <a:rPr lang="en-US" sz="1600" dirty="0">
                <a:solidFill>
                  <a:schemeClr val="bg1"/>
                </a:solidFill>
                <a:latin typeface="Tw Cen MT" pitchFamily="34" charset="0"/>
              </a:rPr>
              <a:t>Study title</a:t>
            </a:r>
          </a:p>
          <a:p>
            <a:pPr marL="226634" indent="-226634">
              <a:spcBef>
                <a:spcPct val="0"/>
              </a:spcBef>
              <a:buAutoNum type="arabicPeriod"/>
            </a:pPr>
            <a:r>
              <a:rPr lang="en-US" sz="1600" dirty="0">
                <a:solidFill>
                  <a:schemeClr val="bg1"/>
                </a:solidFill>
                <a:latin typeface="Tw Cen MT" pitchFamily="34" charset="0"/>
              </a:rPr>
              <a:t>Evidence that this study has been approved</a:t>
            </a:r>
          </a:p>
          <a:p>
            <a:pPr marL="226634" indent="-226634">
              <a:spcBef>
                <a:spcPct val="0"/>
              </a:spcBef>
              <a:buAutoNum type="arabicPeriod"/>
            </a:pPr>
            <a:r>
              <a:rPr lang="en-US" sz="1600" dirty="0">
                <a:solidFill>
                  <a:schemeClr val="bg1"/>
                </a:solidFill>
                <a:latin typeface="Tw Cen MT" pitchFamily="34" charset="0"/>
              </a:rPr>
              <a:t>First and last name of the PI</a:t>
            </a:r>
            <a:endParaRPr lang="en-US" sz="1600" dirty="0">
              <a:solidFill>
                <a:schemeClr val="bg1"/>
              </a:solidFill>
            </a:endParaRPr>
          </a:p>
          <a:p>
            <a:pPr marL="0" marR="0" lvl="0" indent="0" algn="l" rtl="0">
              <a:spcBef>
                <a:spcPts val="0"/>
              </a:spcBef>
              <a:buSzPct val="25000"/>
              <a:buNone/>
            </a:pPr>
            <a:endParaRPr lang="en-US" sz="1500" b="1" dirty="0">
              <a:solidFill>
                <a:schemeClr val="bg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B7DA0F08-386F-4704-8F02-2699FE242DA8}"/>
              </a:ext>
            </a:extLst>
          </p:cNvPr>
          <p:cNvSpPr>
            <a:spLocks noGrp="1"/>
          </p:cNvSpPr>
          <p:nvPr>
            <p:ph type="dt" idx="10"/>
          </p:nvPr>
        </p:nvSpPr>
        <p:spPr/>
        <p:txBody>
          <a:bodyPr/>
          <a:lstStyle/>
          <a:p>
            <a:fld id="{8A592224-A906-4FCA-A611-499D37957D70}" type="datetime2">
              <a:rPr lang="en-US" smtClean="0"/>
              <a:t>Thursday, April 9, 2020</a:t>
            </a:fld>
            <a:endParaRPr lang="en-US"/>
          </a:p>
        </p:txBody>
      </p:sp>
    </p:spTree>
    <p:extLst>
      <p:ext uri="{BB962C8B-B14F-4D97-AF65-F5344CB8AC3E}">
        <p14:creationId xmlns:p14="http://schemas.microsoft.com/office/powerpoint/2010/main" val="377925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320" name="Shape 320"/>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321" name="Shape 321"/>
          <p:cNvSpPr txBox="1"/>
          <p:nvPr/>
        </p:nvSpPr>
        <p:spPr>
          <a:xfrm>
            <a:off x="175315" y="838200"/>
            <a:ext cx="8793369" cy="646331"/>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1800" b="1" i="0" u="none" strike="noStrike" kern="0" cap="none" spc="0" normalizeH="0" baseline="0" noProof="0" dirty="0">
                <a:ln>
                  <a:noFill/>
                </a:ln>
                <a:solidFill>
                  <a:srgbClr val="FFFFFF"/>
                </a:solidFill>
                <a:effectLst/>
                <a:uLnTx/>
                <a:uFillTx/>
                <a:latin typeface="Calibri"/>
                <a:ea typeface="Calibri"/>
                <a:cs typeface="Calibri"/>
                <a:sym typeface="Calibri"/>
              </a:rPr>
              <a:t>After you have finished adding your study, you wil</a:t>
            </a:r>
            <a:r>
              <a:rPr lang="en-US" sz="1800" b="1" noProof="0" dirty="0">
                <a:solidFill>
                  <a:srgbClr val="FFFFFF"/>
                </a:solidFill>
                <a:latin typeface="Calibri"/>
                <a:ea typeface="Calibri"/>
                <a:cs typeface="Calibri"/>
                <a:sym typeface="Calibri"/>
              </a:rPr>
              <a:t>l receive a confirmation email</a:t>
            </a:r>
            <a:r>
              <a:rPr kumimoji="0" lang="en-US" sz="1800" b="1" i="0" u="none" strike="noStrike" kern="0" cap="none" spc="0" normalizeH="0" baseline="0" noProof="0" dirty="0">
                <a:ln>
                  <a:noFill/>
                </a:ln>
                <a:solidFill>
                  <a:srgbClr val="FFFFFF"/>
                </a:solidFill>
                <a:effectLst/>
                <a:uLnTx/>
                <a:uFillTx/>
                <a:latin typeface="Calibri"/>
                <a:ea typeface="Calibri"/>
                <a:cs typeface="Calibri"/>
                <a:sym typeface="Calibri"/>
              </a:rPr>
              <a:t>.</a:t>
            </a:r>
          </a:p>
        </p:txBody>
      </p:sp>
      <p:pic>
        <p:nvPicPr>
          <p:cNvPr id="8" name="Picture 7"/>
          <p:cNvPicPr>
            <a:picLocks noChangeAspect="1"/>
          </p:cNvPicPr>
          <p:nvPr/>
        </p:nvPicPr>
        <p:blipFill>
          <a:blip r:embed="rId4"/>
          <a:stretch>
            <a:fillRect/>
          </a:stretch>
        </p:blipFill>
        <p:spPr>
          <a:xfrm>
            <a:off x="175315" y="1569196"/>
            <a:ext cx="8911717"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Date Placeholder 1">
            <a:extLst>
              <a:ext uri="{FF2B5EF4-FFF2-40B4-BE49-F238E27FC236}">
                <a16:creationId xmlns:a16="http://schemas.microsoft.com/office/drawing/2014/main" id="{BB414ACB-038D-4A4C-9C02-B7EFB861E4DB}"/>
              </a:ext>
            </a:extLst>
          </p:cNvPr>
          <p:cNvSpPr>
            <a:spLocks noGrp="1"/>
          </p:cNvSpPr>
          <p:nvPr>
            <p:ph type="dt" idx="10"/>
          </p:nvPr>
        </p:nvSpPr>
        <p:spPr/>
        <p:txBody>
          <a:bodyPr/>
          <a:lstStyle/>
          <a:p>
            <a:fld id="{B98EF4F1-F847-4908-951B-9030432D5044}" type="datetime2">
              <a:rPr lang="en-US" smtClean="0"/>
              <a:t>Thursday, April 9, 2020</a:t>
            </a:fld>
            <a:endParaRPr lang="en-US"/>
          </a:p>
        </p:txBody>
      </p:sp>
    </p:spTree>
    <p:extLst>
      <p:ext uri="{BB962C8B-B14F-4D97-AF65-F5344CB8AC3E}">
        <p14:creationId xmlns:p14="http://schemas.microsoft.com/office/powerpoint/2010/main" val="2915276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320" name="Shape 320"/>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321" name="Shape 321"/>
          <p:cNvSpPr txBox="1"/>
          <p:nvPr/>
        </p:nvSpPr>
        <p:spPr>
          <a:xfrm>
            <a:off x="175315" y="838200"/>
            <a:ext cx="8793369" cy="646331"/>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2000" b="1" i="0" u="none" strike="noStrike" kern="0" cap="none" spc="0" normalizeH="0" baseline="0" noProof="0" dirty="0">
                <a:ln>
                  <a:noFill/>
                </a:ln>
                <a:solidFill>
                  <a:schemeClr val="tx1"/>
                </a:solidFill>
                <a:effectLst/>
                <a:uLnTx/>
                <a:uFillTx/>
                <a:latin typeface="Calibri"/>
                <a:ea typeface="Calibri"/>
                <a:cs typeface="Calibri"/>
                <a:sym typeface="Calibri"/>
              </a:rPr>
              <a:t>PI receives an email to allow the proxy researcher access</a:t>
            </a:r>
            <a:r>
              <a:rPr kumimoji="0" lang="en-US" sz="1800" b="1" i="0" u="none" strike="noStrike" kern="0" cap="none" spc="0" normalizeH="0" baseline="0" noProof="0" dirty="0">
                <a:ln>
                  <a:noFill/>
                </a:ln>
                <a:solidFill>
                  <a:srgbClr val="FFFFFF"/>
                </a:solidFill>
                <a:effectLst/>
                <a:uLnTx/>
                <a:uFillTx/>
                <a:latin typeface="Calibri"/>
                <a:ea typeface="Calibri"/>
                <a:cs typeface="Calibri"/>
                <a:sym typeface="Calibri"/>
              </a:rPr>
              <a:t>.  </a:t>
            </a:r>
          </a:p>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1800" b="1" i="0" u="none" strike="noStrike" kern="0" cap="none" spc="0" normalizeH="0" baseline="0" noProof="0" dirty="0">
                <a:ln>
                  <a:noFill/>
                </a:ln>
                <a:solidFill>
                  <a:srgbClr val="FFFFFF"/>
                </a:solidFill>
                <a:effectLst/>
                <a:uLnTx/>
                <a:uFillTx/>
                <a:latin typeface="Calibri"/>
                <a:ea typeface="Calibri"/>
                <a:cs typeface="Calibri"/>
                <a:sym typeface="Calibri"/>
              </a:rPr>
              <a:t>PI </a:t>
            </a:r>
            <a:r>
              <a:rPr kumimoji="0" lang="en-US" sz="1800" b="1" i="0" u="sng" strike="noStrike" kern="0" cap="none" spc="0" normalizeH="0" baseline="0" noProof="0" dirty="0">
                <a:ln>
                  <a:noFill/>
                </a:ln>
                <a:solidFill>
                  <a:srgbClr val="FFFFFF"/>
                </a:solidFill>
                <a:effectLst/>
                <a:uLnTx/>
                <a:uFillTx/>
                <a:latin typeface="Calibri"/>
                <a:ea typeface="Calibri"/>
                <a:cs typeface="Calibri"/>
                <a:sym typeface="Calibri"/>
              </a:rPr>
              <a:t>must</a:t>
            </a:r>
            <a:r>
              <a:rPr kumimoji="0" lang="en-US" sz="1800" b="1" i="0" u="none" strike="noStrike" kern="0" cap="none" spc="0" normalizeH="0" baseline="0" noProof="0" dirty="0">
                <a:ln>
                  <a:noFill/>
                </a:ln>
                <a:solidFill>
                  <a:srgbClr val="FFFFFF"/>
                </a:solidFill>
                <a:effectLst/>
                <a:uLnTx/>
                <a:uFillTx/>
                <a:latin typeface="Calibri"/>
                <a:ea typeface="Calibri"/>
                <a:cs typeface="Calibri"/>
                <a:sym typeface="Calibri"/>
              </a:rPr>
              <a:t> click AUTHORIZE ACCESS in the body of the email rather than responding to email.</a:t>
            </a:r>
          </a:p>
        </p:txBody>
      </p:sp>
      <p:pic>
        <p:nvPicPr>
          <p:cNvPr id="322" name="Shape 322"/>
          <p:cNvPicPr preferRelativeResize="0"/>
          <p:nvPr/>
        </p:nvPicPr>
        <p:blipFill rotWithShape="1">
          <a:blip r:embed="rId4">
            <a:alphaModFix/>
          </a:blip>
          <a:srcRect/>
          <a:stretch/>
        </p:blipFill>
        <p:spPr>
          <a:xfrm>
            <a:off x="990600" y="1591211"/>
            <a:ext cx="7236278" cy="4522675"/>
          </a:xfrm>
          <a:prstGeom prst="rect">
            <a:avLst/>
          </a:prstGeom>
          <a:noFill/>
          <a:ln>
            <a:noFill/>
          </a:ln>
          <a:effectLst>
            <a:outerShdw blurRad="292100" dist="139700" dir="2700000" algn="tl" rotWithShape="0">
              <a:srgbClr val="333333">
                <a:alpha val="64705"/>
              </a:srgbClr>
            </a:outerShdw>
          </a:effectLst>
        </p:spPr>
      </p:pic>
      <p:sp>
        <p:nvSpPr>
          <p:cNvPr id="323" name="Shape 323"/>
          <p:cNvSpPr txBox="1"/>
          <p:nvPr/>
        </p:nvSpPr>
        <p:spPr>
          <a:xfrm>
            <a:off x="152400" y="6079003"/>
            <a:ext cx="8839199" cy="646331"/>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1800" b="1" i="0" u="sng" strike="noStrike" kern="0" cap="none" spc="0" normalizeH="0" baseline="0" noProof="0">
                <a:ln>
                  <a:noFill/>
                </a:ln>
                <a:solidFill>
                  <a:srgbClr val="FFFFFF"/>
                </a:solidFill>
                <a:effectLst/>
                <a:uLnTx/>
                <a:uFillTx/>
                <a:latin typeface="Calibri"/>
                <a:ea typeface="Calibri"/>
                <a:cs typeface="Calibri"/>
                <a:sym typeface="Calibri"/>
              </a:rPr>
              <a:t>This is a two step process</a:t>
            </a:r>
            <a:r>
              <a:rPr kumimoji="0" lang="en-US" sz="1800" b="0" i="0" u="none" strike="noStrike" kern="0" cap="none" spc="0" normalizeH="0" baseline="0" noProof="0">
                <a:ln>
                  <a:noFill/>
                </a:ln>
                <a:solidFill>
                  <a:srgbClr val="FFFFFF"/>
                </a:solidFill>
                <a:effectLst/>
                <a:uLnTx/>
                <a:uFillTx/>
                <a:latin typeface="Calibri"/>
                <a:ea typeface="Calibri"/>
                <a:cs typeface="Calibri"/>
                <a:sym typeface="Calibri"/>
              </a:rPr>
              <a:t>!  Clicking AUTHORIZE ACCESS will bring the PI to RM site where they will click “yes” to authorize access for the final step.  The PI does not need to login.</a:t>
            </a:r>
          </a:p>
        </p:txBody>
      </p:sp>
      <p:sp>
        <p:nvSpPr>
          <p:cNvPr id="324" name="Shape 324"/>
          <p:cNvSpPr/>
          <p:nvPr/>
        </p:nvSpPr>
        <p:spPr>
          <a:xfrm>
            <a:off x="3962400" y="5029200"/>
            <a:ext cx="762000" cy="304798"/>
          </a:xfrm>
          <a:prstGeom prst="ellipse">
            <a:avLst/>
          </a:prstGeom>
          <a:noFill/>
          <a:ln w="38100" cap="flat" cmpd="sng">
            <a:solidFill>
              <a:srgbClr val="FF0000"/>
            </a:solidFill>
            <a:prstDash val="solid"/>
            <a:miter/>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 name="Date Placeholder 1">
            <a:extLst>
              <a:ext uri="{FF2B5EF4-FFF2-40B4-BE49-F238E27FC236}">
                <a16:creationId xmlns:a16="http://schemas.microsoft.com/office/drawing/2014/main" id="{BB71FA94-58ED-453F-ADF2-924E7C8C2B1D}"/>
              </a:ext>
            </a:extLst>
          </p:cNvPr>
          <p:cNvSpPr>
            <a:spLocks noGrp="1"/>
          </p:cNvSpPr>
          <p:nvPr>
            <p:ph type="dt" idx="10"/>
          </p:nvPr>
        </p:nvSpPr>
        <p:spPr/>
        <p:txBody>
          <a:bodyPr/>
          <a:lstStyle/>
          <a:p>
            <a:fld id="{2091E703-8882-4B8A-8307-41C3EFA97AA4}" type="datetime2">
              <a:rPr lang="en-US" smtClean="0"/>
              <a:t>Thursday, April 9, 2020</a:t>
            </a:fld>
            <a:endParaRPr lang="en-US"/>
          </a:p>
        </p:txBody>
      </p:sp>
    </p:spTree>
    <p:extLst>
      <p:ext uri="{BB962C8B-B14F-4D97-AF65-F5344CB8AC3E}">
        <p14:creationId xmlns:p14="http://schemas.microsoft.com/office/powerpoint/2010/main" val="3410170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pic>
        <p:nvPicPr>
          <p:cNvPr id="330" name="Shape 330"/>
          <p:cNvPicPr preferRelativeResize="0"/>
          <p:nvPr/>
        </p:nvPicPr>
        <p:blipFill rotWithShape="1">
          <a:blip r:embed="rId3">
            <a:alphaModFix/>
          </a:blip>
          <a:srcRect l="1562"/>
          <a:stretch/>
        </p:blipFill>
        <p:spPr>
          <a:xfrm>
            <a:off x="152402" y="813447"/>
            <a:ext cx="7417566" cy="3140830"/>
          </a:xfrm>
          <a:prstGeom prst="rect">
            <a:avLst/>
          </a:prstGeom>
          <a:noFill/>
          <a:ln>
            <a:noFill/>
          </a:ln>
          <a:effectLst>
            <a:outerShdw blurRad="292100" dist="139700" dir="2700000" algn="tl" rotWithShape="0">
              <a:srgbClr val="333333">
                <a:alpha val="64705"/>
              </a:srgbClr>
            </a:outerShdw>
          </a:effectLst>
        </p:spPr>
      </p:pic>
      <p:cxnSp>
        <p:nvCxnSpPr>
          <p:cNvPr id="331" name="Shape 331"/>
          <p:cNvCxnSpPr/>
          <p:nvPr/>
        </p:nvCxnSpPr>
        <p:spPr>
          <a:xfrm>
            <a:off x="2993135" y="3581400"/>
            <a:ext cx="609599" cy="0"/>
          </a:xfrm>
          <a:prstGeom prst="straightConnector1">
            <a:avLst/>
          </a:prstGeom>
          <a:noFill/>
          <a:ln w="38100" cap="flat" cmpd="sng">
            <a:solidFill>
              <a:schemeClr val="accent2"/>
            </a:solidFill>
            <a:prstDash val="solid"/>
            <a:miter/>
            <a:headEnd type="none" w="med" len="med"/>
            <a:tailEnd type="stealth" w="lg" len="lg"/>
          </a:ln>
        </p:spPr>
      </p:cxnSp>
      <p:cxnSp>
        <p:nvCxnSpPr>
          <p:cNvPr id="332" name="Shape 332"/>
          <p:cNvCxnSpPr/>
          <p:nvPr/>
        </p:nvCxnSpPr>
        <p:spPr>
          <a:xfrm rot="10800000">
            <a:off x="533399" y="2786828"/>
            <a:ext cx="1143000" cy="0"/>
          </a:xfrm>
          <a:prstGeom prst="straightConnector1">
            <a:avLst/>
          </a:prstGeom>
          <a:noFill/>
          <a:ln w="38100" cap="flat" cmpd="sng">
            <a:solidFill>
              <a:schemeClr val="accent2"/>
            </a:solidFill>
            <a:prstDash val="solid"/>
            <a:miter/>
            <a:headEnd type="none" w="med" len="med"/>
            <a:tailEnd type="stealth" w="lg" len="lg"/>
          </a:ln>
        </p:spPr>
      </p:cxnSp>
      <p:pic>
        <p:nvPicPr>
          <p:cNvPr id="333" name="Shape 333"/>
          <p:cNvPicPr preferRelativeResize="0"/>
          <p:nvPr/>
        </p:nvPicPr>
        <p:blipFill rotWithShape="1">
          <a:blip r:embed="rId4">
            <a:alphaModFix/>
          </a:blip>
          <a:srcRect/>
          <a:stretch/>
        </p:blipFill>
        <p:spPr>
          <a:xfrm>
            <a:off x="533402" y="3581400"/>
            <a:ext cx="8459964" cy="3285576"/>
          </a:xfrm>
          <a:prstGeom prst="rect">
            <a:avLst/>
          </a:prstGeom>
          <a:noFill/>
          <a:ln>
            <a:noFill/>
          </a:ln>
          <a:effectLst>
            <a:outerShdw blurRad="292100" dist="139700" dir="2700000" algn="tl" rotWithShape="0">
              <a:srgbClr val="333333">
                <a:alpha val="64705"/>
              </a:srgbClr>
            </a:outerShdw>
          </a:effectLst>
        </p:spPr>
      </p:pic>
      <p:sp>
        <p:nvSpPr>
          <p:cNvPr id="334" name="Shape 334"/>
          <p:cNvSpPr txBox="1"/>
          <p:nvPr/>
        </p:nvSpPr>
        <p:spPr>
          <a:xfrm>
            <a:off x="1676400" y="2602163"/>
            <a:ext cx="1266565" cy="369332"/>
          </a:xfrm>
          <a:prstGeom prst="rect">
            <a:avLst/>
          </a:prstGeom>
          <a:solidFill>
            <a:schemeClr val="accent2"/>
          </a:solid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1800" b="0" i="0" u="none" strike="noStrike" kern="0" cap="none" spc="0" normalizeH="0" baseline="0" noProof="0">
                <a:ln>
                  <a:noFill/>
                </a:ln>
                <a:solidFill>
                  <a:srgbClr val="FFFFFF"/>
                </a:solidFill>
                <a:effectLst/>
                <a:uLnTx/>
                <a:uFillTx/>
                <a:latin typeface="Calibri"/>
                <a:ea typeface="Calibri"/>
                <a:cs typeface="Calibri"/>
                <a:sym typeface="Calibri"/>
              </a:rPr>
              <a:t>PI clicks yes</a:t>
            </a:r>
          </a:p>
        </p:txBody>
      </p:sp>
      <p:sp>
        <p:nvSpPr>
          <p:cNvPr id="335" name="Shape 335"/>
          <p:cNvSpPr txBox="1"/>
          <p:nvPr/>
        </p:nvSpPr>
        <p:spPr>
          <a:xfrm>
            <a:off x="277779" y="5715000"/>
            <a:ext cx="8588441" cy="369332"/>
          </a:xfrm>
          <a:prstGeom prst="rect">
            <a:avLst/>
          </a:prstGeom>
          <a:solidFill>
            <a:schemeClr val="accent2"/>
          </a:solid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1800" b="0" i="0" u="none" strike="noStrike" kern="0" cap="none" spc="0" normalizeH="0" baseline="0" noProof="0">
                <a:ln>
                  <a:noFill/>
                </a:ln>
                <a:solidFill>
                  <a:srgbClr val="FFFFFF"/>
                </a:solidFill>
                <a:effectLst/>
                <a:uLnTx/>
                <a:uFillTx/>
                <a:latin typeface="Calibri"/>
                <a:ea typeface="Calibri"/>
                <a:cs typeface="Calibri"/>
                <a:sym typeface="Calibri"/>
              </a:rPr>
              <a:t>After PI clicks yes the researcher that was approved appears with the corresponding IRB#:</a:t>
            </a:r>
          </a:p>
        </p:txBody>
      </p:sp>
      <p:pic>
        <p:nvPicPr>
          <p:cNvPr id="336" name="Shape 336"/>
          <p:cNvPicPr preferRelativeResize="0"/>
          <p:nvPr/>
        </p:nvPicPr>
        <p:blipFill rotWithShape="1">
          <a:blip r:embed="rId5">
            <a:alphaModFix/>
          </a:blip>
          <a:srcRect/>
          <a:stretch/>
        </p:blipFill>
        <p:spPr>
          <a:xfrm>
            <a:off x="152401" y="774050"/>
            <a:ext cx="7417568" cy="1295401"/>
          </a:xfrm>
          <a:prstGeom prst="rect">
            <a:avLst/>
          </a:prstGeom>
          <a:noFill/>
          <a:ln>
            <a:noFill/>
          </a:ln>
        </p:spPr>
      </p:pic>
      <p:pic>
        <p:nvPicPr>
          <p:cNvPr id="337" name="Shape 337"/>
          <p:cNvPicPr preferRelativeResize="0"/>
          <p:nvPr/>
        </p:nvPicPr>
        <p:blipFill rotWithShape="1">
          <a:blip r:embed="rId5">
            <a:alphaModFix/>
          </a:blip>
          <a:srcRect/>
          <a:stretch/>
        </p:blipFill>
        <p:spPr>
          <a:xfrm>
            <a:off x="533400" y="3325455"/>
            <a:ext cx="8459966" cy="1442521"/>
          </a:xfrm>
          <a:prstGeom prst="rect">
            <a:avLst/>
          </a:prstGeom>
          <a:noFill/>
          <a:ln>
            <a:noFill/>
          </a:ln>
        </p:spPr>
      </p:pic>
      <p:sp>
        <p:nvSpPr>
          <p:cNvPr id="338" name="Shape 338"/>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339" name="Shape 339"/>
          <p:cNvPicPr preferRelativeResize="0"/>
          <p:nvPr/>
        </p:nvPicPr>
        <p:blipFill rotWithShape="1">
          <a:blip r:embed="rId6">
            <a:alphaModFix/>
          </a:blip>
          <a:srcRect t="32522" b="28398"/>
          <a:stretch/>
        </p:blipFill>
        <p:spPr>
          <a:xfrm>
            <a:off x="2895600" y="-4863"/>
            <a:ext cx="3352799" cy="685799"/>
          </a:xfrm>
          <a:prstGeom prst="rect">
            <a:avLst/>
          </a:prstGeom>
          <a:noFill/>
          <a:ln>
            <a:noFill/>
          </a:ln>
        </p:spPr>
      </p:pic>
      <p:pic>
        <p:nvPicPr>
          <p:cNvPr id="2" name="Picture 1"/>
          <p:cNvPicPr>
            <a:picLocks noChangeAspect="1"/>
          </p:cNvPicPr>
          <p:nvPr/>
        </p:nvPicPr>
        <p:blipFill>
          <a:blip r:embed="rId7"/>
          <a:stretch>
            <a:fillRect/>
          </a:stretch>
        </p:blipFill>
        <p:spPr>
          <a:xfrm>
            <a:off x="2895600" y="1097880"/>
            <a:ext cx="4093210" cy="687181"/>
          </a:xfrm>
          <a:prstGeom prst="rect">
            <a:avLst/>
          </a:prstGeom>
        </p:spPr>
      </p:pic>
      <p:pic>
        <p:nvPicPr>
          <p:cNvPr id="13" name="Picture 12"/>
          <p:cNvPicPr>
            <a:picLocks noChangeAspect="1"/>
          </p:cNvPicPr>
          <p:nvPr/>
        </p:nvPicPr>
        <p:blipFill>
          <a:blip r:embed="rId7"/>
          <a:stretch>
            <a:fillRect/>
          </a:stretch>
        </p:blipFill>
        <p:spPr>
          <a:xfrm>
            <a:off x="3602734" y="3651825"/>
            <a:ext cx="4704337" cy="789779"/>
          </a:xfrm>
          <a:prstGeom prst="rect">
            <a:avLst/>
          </a:prstGeom>
        </p:spPr>
      </p:pic>
      <p:pic>
        <p:nvPicPr>
          <p:cNvPr id="3" name="Picture 2">
            <a:extLst>
              <a:ext uri="{FF2B5EF4-FFF2-40B4-BE49-F238E27FC236}">
                <a16:creationId xmlns:a16="http://schemas.microsoft.com/office/drawing/2014/main" id="{A87C4144-D16E-4D70-AC2A-5EF0B95EAB5B}"/>
              </a:ext>
            </a:extLst>
          </p:cNvPr>
          <p:cNvPicPr>
            <a:picLocks noChangeAspect="1"/>
          </p:cNvPicPr>
          <p:nvPr/>
        </p:nvPicPr>
        <p:blipFill>
          <a:blip r:embed="rId8"/>
          <a:stretch>
            <a:fillRect/>
          </a:stretch>
        </p:blipFill>
        <p:spPr>
          <a:xfrm>
            <a:off x="2776856" y="1034896"/>
            <a:ext cx="4793112" cy="930860"/>
          </a:xfrm>
          <a:prstGeom prst="rect">
            <a:avLst/>
          </a:prstGeom>
        </p:spPr>
      </p:pic>
      <p:pic>
        <p:nvPicPr>
          <p:cNvPr id="4" name="Picture 3">
            <a:extLst>
              <a:ext uri="{FF2B5EF4-FFF2-40B4-BE49-F238E27FC236}">
                <a16:creationId xmlns:a16="http://schemas.microsoft.com/office/drawing/2014/main" id="{8A85F1FF-C15B-4F0A-B53A-9FFFBC64F325}"/>
              </a:ext>
            </a:extLst>
          </p:cNvPr>
          <p:cNvPicPr>
            <a:picLocks noChangeAspect="1"/>
          </p:cNvPicPr>
          <p:nvPr/>
        </p:nvPicPr>
        <p:blipFill>
          <a:blip r:embed="rId8"/>
          <a:stretch>
            <a:fillRect/>
          </a:stretch>
        </p:blipFill>
        <p:spPr>
          <a:xfrm>
            <a:off x="3526971" y="3631267"/>
            <a:ext cx="5246427" cy="1018897"/>
          </a:xfrm>
          <a:prstGeom prst="rect">
            <a:avLst/>
          </a:prstGeom>
        </p:spPr>
      </p:pic>
      <p:sp>
        <p:nvSpPr>
          <p:cNvPr id="5" name="Date Placeholder 4">
            <a:extLst>
              <a:ext uri="{FF2B5EF4-FFF2-40B4-BE49-F238E27FC236}">
                <a16:creationId xmlns:a16="http://schemas.microsoft.com/office/drawing/2014/main" id="{05DCA518-BA6B-4900-86E4-9D7DD74D5FC6}"/>
              </a:ext>
            </a:extLst>
          </p:cNvPr>
          <p:cNvSpPr>
            <a:spLocks noGrp="1"/>
          </p:cNvSpPr>
          <p:nvPr>
            <p:ph type="dt" idx="10"/>
          </p:nvPr>
        </p:nvSpPr>
        <p:spPr/>
        <p:txBody>
          <a:bodyPr/>
          <a:lstStyle/>
          <a:p>
            <a:fld id="{522D3F32-115A-4BD0-8D1C-1BFB3F665561}" type="datetime2">
              <a:rPr lang="en-US" smtClean="0"/>
              <a:t>Thursday, April 9, 2020</a:t>
            </a:fld>
            <a:endParaRPr lang="en-US"/>
          </a:p>
        </p:txBody>
      </p:sp>
    </p:spTree>
    <p:extLst>
      <p:ext uri="{BB962C8B-B14F-4D97-AF65-F5344CB8AC3E}">
        <p14:creationId xmlns:p14="http://schemas.microsoft.com/office/powerpoint/2010/main" val="1138574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pic>
        <p:nvPicPr>
          <p:cNvPr id="320" name="Shape 320"/>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321" name="Shape 321"/>
          <p:cNvSpPr txBox="1"/>
          <p:nvPr/>
        </p:nvSpPr>
        <p:spPr>
          <a:xfrm>
            <a:off x="175315" y="838200"/>
            <a:ext cx="8793369" cy="646331"/>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1800" b="1" i="0" u="none" strike="noStrike" kern="0" cap="none" spc="0" normalizeH="0" baseline="0" noProof="0" dirty="0">
                <a:ln>
                  <a:noFill/>
                </a:ln>
                <a:solidFill>
                  <a:schemeClr val="tx1"/>
                </a:solidFill>
                <a:effectLst/>
                <a:uLnTx/>
                <a:uFillTx/>
                <a:latin typeface="Calibri"/>
                <a:ea typeface="Calibri"/>
                <a:cs typeface="Calibri"/>
                <a:sym typeface="Calibri"/>
              </a:rPr>
              <a:t>Once your liaison confirms your recruitment access request,</a:t>
            </a:r>
            <a:r>
              <a:rPr kumimoji="0" lang="en-US" sz="1800" b="1" i="0" u="none" strike="noStrike" kern="0" cap="none" spc="0" normalizeH="0" noProof="0" dirty="0">
                <a:ln>
                  <a:noFill/>
                </a:ln>
                <a:solidFill>
                  <a:schemeClr val="tx1"/>
                </a:solidFill>
                <a:effectLst/>
                <a:uLnTx/>
                <a:uFillTx/>
                <a:latin typeface="Calibri"/>
                <a:ea typeface="Calibri"/>
                <a:cs typeface="Calibri"/>
                <a:sym typeface="Calibri"/>
              </a:rPr>
              <a:t> </a:t>
            </a:r>
          </a:p>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1800" b="1" i="0" u="none" strike="noStrike" kern="0" cap="none" spc="0" normalizeH="0" noProof="0" dirty="0">
                <a:ln>
                  <a:noFill/>
                </a:ln>
                <a:solidFill>
                  <a:schemeClr val="tx1"/>
                </a:solidFill>
                <a:effectLst/>
                <a:uLnTx/>
                <a:uFillTx/>
                <a:latin typeface="Calibri"/>
                <a:ea typeface="Calibri"/>
                <a:cs typeface="Calibri"/>
                <a:sym typeface="Calibri"/>
              </a:rPr>
              <a:t>you will get an email to self-validate.</a:t>
            </a:r>
            <a:endParaRPr kumimoji="0" lang="en-US" sz="1800" b="1" i="0" u="none" strike="noStrike" kern="0" cap="none" spc="0" normalizeH="0" baseline="0" noProof="0" dirty="0">
              <a:ln>
                <a:noFill/>
              </a:ln>
              <a:solidFill>
                <a:schemeClr val="tx1"/>
              </a:solidFill>
              <a:effectLst/>
              <a:uLnTx/>
              <a:uFillTx/>
              <a:latin typeface="Calibri"/>
              <a:ea typeface="Calibri"/>
              <a:cs typeface="Calibri"/>
              <a:sym typeface="Calibri"/>
            </a:endParaRPr>
          </a:p>
        </p:txBody>
      </p:sp>
      <p:pic>
        <p:nvPicPr>
          <p:cNvPr id="322" name="Shape 322"/>
          <p:cNvPicPr preferRelativeResize="0"/>
          <p:nvPr/>
        </p:nvPicPr>
        <p:blipFill rotWithShape="1">
          <a:blip r:embed="rId4">
            <a:alphaModFix/>
          </a:blip>
          <a:srcRect/>
          <a:stretch/>
        </p:blipFill>
        <p:spPr>
          <a:xfrm>
            <a:off x="990600" y="1591211"/>
            <a:ext cx="7236278" cy="4522675"/>
          </a:xfrm>
          <a:prstGeom prst="rect">
            <a:avLst/>
          </a:prstGeom>
          <a:noFill/>
          <a:ln>
            <a:noFill/>
          </a:ln>
          <a:effectLst>
            <a:outerShdw blurRad="292100" dist="139700" dir="2700000" algn="tl" rotWithShape="0">
              <a:srgbClr val="333333">
                <a:alpha val="64705"/>
              </a:srgbClr>
            </a:outerShdw>
          </a:effectLst>
        </p:spPr>
      </p:pic>
      <p:sp>
        <p:nvSpPr>
          <p:cNvPr id="323" name="Shape 323"/>
          <p:cNvSpPr txBox="1"/>
          <p:nvPr/>
        </p:nvSpPr>
        <p:spPr>
          <a:xfrm>
            <a:off x="152400" y="6079003"/>
            <a:ext cx="8839199" cy="646331"/>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lang="en-US" sz="1800" u="sng" noProof="0" dirty="0">
                <a:solidFill>
                  <a:schemeClr val="tx1"/>
                </a:solidFill>
                <a:latin typeface="Calibri"/>
                <a:ea typeface="Calibri"/>
                <a:cs typeface="Calibri"/>
                <a:sym typeface="Calibri"/>
              </a:rPr>
              <a:t>Until you act upon this request, you will not have recruitment access for </a:t>
            </a:r>
          </a:p>
          <a:p>
            <a:pPr marL="0" marR="0" lvl="0" indent="0" algn="ctr" defTabSz="914400" rtl="0" eaLnBrk="1" fontAlgn="auto" latinLnBrk="0" hangingPunct="1">
              <a:lnSpc>
                <a:spcPct val="100000"/>
              </a:lnSpc>
              <a:spcBef>
                <a:spcPts val="0"/>
              </a:spcBef>
              <a:spcAft>
                <a:spcPts val="0"/>
              </a:spcAft>
              <a:buClrTx/>
              <a:buSzPct val="25000"/>
              <a:buFontTx/>
              <a:buNone/>
              <a:tabLst/>
              <a:defRPr/>
            </a:pPr>
            <a:r>
              <a:rPr lang="en-US" sz="1800" u="sng" noProof="0" dirty="0">
                <a:solidFill>
                  <a:schemeClr val="tx1"/>
                </a:solidFill>
                <a:latin typeface="Calibri"/>
                <a:ea typeface="Calibri"/>
                <a:cs typeface="Calibri"/>
                <a:sym typeface="Calibri"/>
              </a:rPr>
              <a:t>this study (again, this is a two-step process)</a:t>
            </a:r>
            <a:endParaRPr kumimoji="0" lang="en-US" sz="1800" b="0" i="0" u="sng" strike="noStrike" kern="0" cap="none" spc="0" normalizeH="0" baseline="0" noProof="0" dirty="0">
              <a:ln>
                <a:noFill/>
              </a:ln>
              <a:solidFill>
                <a:schemeClr val="tx1"/>
              </a:solidFill>
              <a:effectLst/>
              <a:uLnTx/>
              <a:uFillTx/>
              <a:latin typeface="Calibri"/>
              <a:ea typeface="Calibri"/>
              <a:cs typeface="Calibri"/>
              <a:sym typeface="Calibri"/>
            </a:endParaRPr>
          </a:p>
        </p:txBody>
      </p:sp>
      <p:sp>
        <p:nvSpPr>
          <p:cNvPr id="324" name="Shape 324"/>
          <p:cNvSpPr/>
          <p:nvPr/>
        </p:nvSpPr>
        <p:spPr>
          <a:xfrm>
            <a:off x="3962400" y="5029200"/>
            <a:ext cx="762000" cy="304798"/>
          </a:xfrm>
          <a:prstGeom prst="ellipse">
            <a:avLst/>
          </a:prstGeom>
          <a:noFill/>
          <a:ln w="38100" cap="flat" cmpd="sng">
            <a:solidFill>
              <a:srgbClr val="FF0000"/>
            </a:solidFill>
            <a:prstDash val="solid"/>
            <a:miter/>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 name="Date Placeholder 1">
            <a:extLst>
              <a:ext uri="{FF2B5EF4-FFF2-40B4-BE49-F238E27FC236}">
                <a16:creationId xmlns:a16="http://schemas.microsoft.com/office/drawing/2014/main" id="{F934E7BF-CF2D-4B28-A76C-A235B6737A3B}"/>
              </a:ext>
            </a:extLst>
          </p:cNvPr>
          <p:cNvSpPr>
            <a:spLocks noGrp="1"/>
          </p:cNvSpPr>
          <p:nvPr>
            <p:ph type="dt" idx="10"/>
          </p:nvPr>
        </p:nvSpPr>
        <p:spPr/>
        <p:txBody>
          <a:bodyPr/>
          <a:lstStyle/>
          <a:p>
            <a:fld id="{986D07C7-2FE1-4A87-85E7-2D0C9AE46A3E}" type="datetime2">
              <a:rPr lang="en-US" smtClean="0"/>
              <a:t>Thursday, April 9, 2020</a:t>
            </a:fld>
            <a:endParaRPr lang="en-US"/>
          </a:p>
        </p:txBody>
      </p:sp>
    </p:spTree>
    <p:extLst>
      <p:ext uri="{BB962C8B-B14F-4D97-AF65-F5344CB8AC3E}">
        <p14:creationId xmlns:p14="http://schemas.microsoft.com/office/powerpoint/2010/main" val="4842907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Shape 278"/>
          <p:cNvPicPr preferRelativeResize="0"/>
          <p:nvPr/>
        </p:nvPicPr>
        <p:blipFill rotWithShape="1">
          <a:blip r:embed="rId3">
            <a:alphaModFix/>
          </a:blip>
          <a:srcRect/>
          <a:stretch/>
        </p:blipFill>
        <p:spPr>
          <a:xfrm>
            <a:off x="1270166" y="-32775"/>
            <a:ext cx="5639400" cy="685800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3" name="Rectangle 2"/>
          <p:cNvSpPr/>
          <p:nvPr/>
        </p:nvSpPr>
        <p:spPr>
          <a:xfrm>
            <a:off x="1659467" y="1490133"/>
            <a:ext cx="2827866" cy="9821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659467" y="2607733"/>
            <a:ext cx="4826000" cy="1219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496566" y="4716478"/>
            <a:ext cx="2141301" cy="12779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stretch>
            <a:fillRect/>
          </a:stretch>
        </p:blipFill>
        <p:spPr>
          <a:xfrm>
            <a:off x="3255857" y="198422"/>
            <a:ext cx="3158490" cy="530257"/>
          </a:xfrm>
          <a:prstGeom prst="rect">
            <a:avLst/>
          </a:prstGeom>
        </p:spPr>
      </p:pic>
      <p:pic>
        <p:nvPicPr>
          <p:cNvPr id="2" name="Picture 1">
            <a:extLst>
              <a:ext uri="{FF2B5EF4-FFF2-40B4-BE49-F238E27FC236}">
                <a16:creationId xmlns:a16="http://schemas.microsoft.com/office/drawing/2014/main" id="{798C24B9-3E09-49D6-9247-F3882ECB81FF}"/>
              </a:ext>
            </a:extLst>
          </p:cNvPr>
          <p:cNvPicPr>
            <a:picLocks noChangeAspect="1"/>
          </p:cNvPicPr>
          <p:nvPr/>
        </p:nvPicPr>
        <p:blipFill>
          <a:blip r:embed="rId5"/>
          <a:stretch>
            <a:fillRect/>
          </a:stretch>
        </p:blipFill>
        <p:spPr>
          <a:xfrm>
            <a:off x="3255857" y="207567"/>
            <a:ext cx="3532705" cy="686079"/>
          </a:xfrm>
          <a:prstGeom prst="rect">
            <a:avLst/>
          </a:prstGeom>
        </p:spPr>
      </p:pic>
      <p:sp>
        <p:nvSpPr>
          <p:cNvPr id="4" name="Date Placeholder 3">
            <a:extLst>
              <a:ext uri="{FF2B5EF4-FFF2-40B4-BE49-F238E27FC236}">
                <a16:creationId xmlns:a16="http://schemas.microsoft.com/office/drawing/2014/main" id="{32B0403A-C209-481F-BAA4-1B6F420EBD2E}"/>
              </a:ext>
            </a:extLst>
          </p:cNvPr>
          <p:cNvSpPr>
            <a:spLocks noGrp="1"/>
          </p:cNvSpPr>
          <p:nvPr>
            <p:ph type="dt" idx="10"/>
          </p:nvPr>
        </p:nvSpPr>
        <p:spPr/>
        <p:txBody>
          <a:bodyPr/>
          <a:lstStyle/>
          <a:p>
            <a:fld id="{84023B65-4622-413B-B5AC-2CF67A8BB675}" type="datetime2">
              <a:rPr lang="en-US" smtClean="0"/>
              <a:t>Thursday, April 9, 2020</a:t>
            </a:fld>
            <a:endParaRPr lang="en-US"/>
          </a:p>
        </p:txBody>
      </p:sp>
    </p:spTree>
    <p:extLst>
      <p:ext uri="{BB962C8B-B14F-4D97-AF65-F5344CB8AC3E}">
        <p14:creationId xmlns:p14="http://schemas.microsoft.com/office/powerpoint/2010/main" val="3026743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animBg="1"/>
      <p:bldP spid="5" grpId="1"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endParaRPr sz="2500" b="1"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endParaRPr lang="en-US" sz="2500" b="1" i="0"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r>
              <a:rPr lang="en-US" sz="2500" b="1" i="0" u="none" strike="noStrike" cap="none" dirty="0">
                <a:solidFill>
                  <a:schemeClr val="accent2"/>
                </a:solidFill>
                <a:latin typeface="Calibri"/>
                <a:ea typeface="Calibri"/>
                <a:cs typeface="Calibri"/>
                <a:sym typeface="Calibri"/>
              </a:rPr>
              <a:t>How to Perform a Search for Volunteers</a:t>
            </a:r>
            <a:endParaRPr lang="en-US" sz="2000" b="1"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sz="1800" b="1" i="1" u="sng" dirty="0">
              <a:solidFill>
                <a:srgbClr val="33CC33"/>
              </a:solidFill>
              <a:latin typeface="Calibri"/>
              <a:ea typeface="Calibri"/>
              <a:cs typeface="Calibri"/>
              <a:sym typeface="Calibri"/>
            </a:endParaRPr>
          </a:p>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44508A7C-0DEF-458D-B24A-11A61CE4FCC5}"/>
              </a:ext>
            </a:extLst>
          </p:cNvPr>
          <p:cNvSpPr>
            <a:spLocks noGrp="1"/>
          </p:cNvSpPr>
          <p:nvPr>
            <p:ph type="dt" idx="10"/>
          </p:nvPr>
        </p:nvSpPr>
        <p:spPr/>
        <p:txBody>
          <a:bodyPr/>
          <a:lstStyle/>
          <a:p>
            <a:fld id="{A4F01C7A-1551-4985-A453-E2B43F8D1279}" type="datetime2">
              <a:rPr lang="en-US" smtClean="0"/>
              <a:t>Thursday, April 9, 2020</a:t>
            </a:fld>
            <a:endParaRPr lang="en-US"/>
          </a:p>
        </p:txBody>
      </p:sp>
    </p:spTree>
    <p:extLst>
      <p:ext uri="{BB962C8B-B14F-4D97-AF65-F5344CB8AC3E}">
        <p14:creationId xmlns:p14="http://schemas.microsoft.com/office/powerpoint/2010/main" val="1958832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endParaRPr lang="en-US" sz="2000" u="sng" dirty="0"/>
          </a:p>
          <a:p>
            <a:r>
              <a:rPr lang="en-US" sz="2000" u="sng" dirty="0"/>
              <a:t>What we will cover</a:t>
            </a:r>
            <a:r>
              <a:rPr lang="en-US" sz="2000" dirty="0"/>
              <a:t>:</a:t>
            </a:r>
          </a:p>
          <a:p>
            <a:endParaRPr lang="en-US" sz="2000" dirty="0"/>
          </a:p>
          <a:p>
            <a:pPr marL="342900" indent="-342900">
              <a:buFont typeface="+mj-lt"/>
              <a:buAutoNum type="arabicPeriod"/>
            </a:pPr>
            <a:r>
              <a:rPr lang="en-US" sz="2000" dirty="0"/>
              <a:t>Registering your IRB approved study and gaining recruitment access</a:t>
            </a:r>
          </a:p>
          <a:p>
            <a:pPr marL="342900" indent="-342900">
              <a:buFont typeface="+mj-lt"/>
              <a:buAutoNum type="arabicPeriod"/>
            </a:pPr>
            <a:r>
              <a:rPr lang="en-US" sz="2000" dirty="0"/>
              <a:t>Searching for and contacting potential volunteers</a:t>
            </a:r>
          </a:p>
          <a:p>
            <a:pPr marL="342900" indent="-342900">
              <a:buFont typeface="+mj-lt"/>
              <a:buAutoNum type="arabicPeriod"/>
            </a:pPr>
            <a:r>
              <a:rPr lang="en-US" sz="2000" dirty="0"/>
              <a:t>Managing your Volunteer Continuum List</a:t>
            </a: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94" name="Shape 94"/>
          <p:cNvSpPr txBox="1"/>
          <p:nvPr/>
        </p:nvSpPr>
        <p:spPr>
          <a:xfrm>
            <a:off x="0" y="6324600"/>
            <a:ext cx="838690" cy="2616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100" b="1">
                <a:solidFill>
                  <a:srgbClr val="FFFFFF"/>
                </a:solidFill>
                <a:latin typeface="Calibri"/>
                <a:ea typeface="Calibri"/>
                <a:cs typeface="Calibri"/>
                <a:sym typeface="Calibri"/>
              </a:rPr>
              <a:t>03.24.2017</a:t>
            </a: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49616288-5825-47E2-834B-80447768FC84}"/>
              </a:ext>
            </a:extLst>
          </p:cNvPr>
          <p:cNvSpPr>
            <a:spLocks noGrp="1"/>
          </p:cNvSpPr>
          <p:nvPr>
            <p:ph type="dt" idx="10"/>
          </p:nvPr>
        </p:nvSpPr>
        <p:spPr/>
        <p:txBody>
          <a:bodyPr/>
          <a:lstStyle/>
          <a:p>
            <a:fld id="{A64B3338-092A-4B72-984F-75C0C89D3F88}" type="datetime2">
              <a:rPr lang="en-US" smtClean="0"/>
              <a:t>Thursday, April 9, 2020</a:t>
            </a:fld>
            <a:endParaRPr lang="en-US"/>
          </a:p>
        </p:txBody>
      </p:sp>
    </p:spTree>
    <p:extLst>
      <p:ext uri="{BB962C8B-B14F-4D97-AF65-F5344CB8AC3E}">
        <p14:creationId xmlns:p14="http://schemas.microsoft.com/office/powerpoint/2010/main" val="3212183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endParaRPr sz="2500" b="1"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endParaRPr lang="en-US" sz="2500" b="1" i="0"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sz="1800" b="1" i="1" u="sng" dirty="0">
              <a:solidFill>
                <a:srgbClr val="33CC33"/>
              </a:solidFill>
              <a:latin typeface="Calibri"/>
              <a:ea typeface="Calibri"/>
              <a:cs typeface="Calibri"/>
              <a:sym typeface="Calibri"/>
            </a:endParaRPr>
          </a:p>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pic>
        <p:nvPicPr>
          <p:cNvPr id="9" name="Graphic 8" descr="User">
            <a:extLst>
              <a:ext uri="{FF2B5EF4-FFF2-40B4-BE49-F238E27FC236}">
                <a16:creationId xmlns:a16="http://schemas.microsoft.com/office/drawing/2014/main" id="{F4929E02-A5E2-4E67-8F13-E3965F9374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867314" y="4160849"/>
            <a:ext cx="914400" cy="914400"/>
          </a:xfrm>
          <a:prstGeom prst="rect">
            <a:avLst/>
          </a:prstGeom>
        </p:spPr>
      </p:pic>
      <p:sp>
        <p:nvSpPr>
          <p:cNvPr id="10" name="Speech Bubble: Oval 9">
            <a:extLst>
              <a:ext uri="{FF2B5EF4-FFF2-40B4-BE49-F238E27FC236}">
                <a16:creationId xmlns:a16="http://schemas.microsoft.com/office/drawing/2014/main" id="{505BFB4A-BE69-48E9-BBEC-AF1B83FF69A8}"/>
              </a:ext>
            </a:extLst>
          </p:cNvPr>
          <p:cNvSpPr/>
          <p:nvPr/>
        </p:nvSpPr>
        <p:spPr>
          <a:xfrm>
            <a:off x="4474469" y="2910549"/>
            <a:ext cx="1754155" cy="1250303"/>
          </a:xfrm>
          <a:prstGeom prst="wedgeEllipseCallout">
            <a:avLst>
              <a:gd name="adj1" fmla="val -34702"/>
              <a:gd name="adj2" fmla="val 66526"/>
            </a:avLst>
          </a:prstGeom>
          <a:noFill/>
          <a:ln>
            <a:solidFill>
              <a:srgbClr val="F78E3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TextBox 10">
            <a:extLst>
              <a:ext uri="{FF2B5EF4-FFF2-40B4-BE49-F238E27FC236}">
                <a16:creationId xmlns:a16="http://schemas.microsoft.com/office/drawing/2014/main" id="{880D7DDC-0EF4-4CE1-9CF3-AB37F8E961E3}"/>
              </a:ext>
            </a:extLst>
          </p:cNvPr>
          <p:cNvSpPr txBox="1"/>
          <p:nvPr/>
        </p:nvSpPr>
        <p:spPr>
          <a:xfrm>
            <a:off x="4577444" y="3150981"/>
            <a:ext cx="1548199" cy="769441"/>
          </a:xfrm>
          <a:prstGeom prst="rect">
            <a:avLst/>
          </a:prstGeom>
          <a:noFill/>
        </p:spPr>
        <p:txBody>
          <a:bodyPr wrap="square" rtlCol="0">
            <a:spAutoFit/>
          </a:bodyPr>
          <a:lstStyle/>
          <a:p>
            <a:pPr algn="ctr"/>
            <a:r>
              <a:rPr lang="en-US" sz="1100" dirty="0"/>
              <a:t>“I’m a 75 year old male. Why did I get an email about this pregnancy study?”</a:t>
            </a:r>
          </a:p>
        </p:txBody>
      </p:sp>
      <p:sp>
        <p:nvSpPr>
          <p:cNvPr id="12" name="TextBox 11">
            <a:extLst>
              <a:ext uri="{FF2B5EF4-FFF2-40B4-BE49-F238E27FC236}">
                <a16:creationId xmlns:a16="http://schemas.microsoft.com/office/drawing/2014/main" id="{87481313-4A00-455C-A604-2C5FAF573311}"/>
              </a:ext>
            </a:extLst>
          </p:cNvPr>
          <p:cNvSpPr txBox="1"/>
          <p:nvPr/>
        </p:nvSpPr>
        <p:spPr>
          <a:xfrm>
            <a:off x="2626364" y="3150978"/>
            <a:ext cx="1548199" cy="938719"/>
          </a:xfrm>
          <a:prstGeom prst="rect">
            <a:avLst/>
          </a:prstGeom>
          <a:noFill/>
        </p:spPr>
        <p:txBody>
          <a:bodyPr wrap="square" rtlCol="0">
            <a:spAutoFit/>
          </a:bodyPr>
          <a:lstStyle/>
          <a:p>
            <a:pPr algn="ctr"/>
            <a:r>
              <a:rPr lang="en-US" sz="1100" dirty="0"/>
              <a:t>“I’ve never used tobacco, why am I being contacted about a smoking cessation study?”</a:t>
            </a:r>
          </a:p>
        </p:txBody>
      </p:sp>
      <p:sp>
        <p:nvSpPr>
          <p:cNvPr id="13" name="Speech Bubble: Oval 12">
            <a:extLst>
              <a:ext uri="{FF2B5EF4-FFF2-40B4-BE49-F238E27FC236}">
                <a16:creationId xmlns:a16="http://schemas.microsoft.com/office/drawing/2014/main" id="{BC8FF01E-E5BE-471E-BBB1-CC667D9FF5DF}"/>
              </a:ext>
            </a:extLst>
          </p:cNvPr>
          <p:cNvSpPr/>
          <p:nvPr/>
        </p:nvSpPr>
        <p:spPr>
          <a:xfrm flipH="1">
            <a:off x="2626364" y="2995187"/>
            <a:ext cx="1548199" cy="1250303"/>
          </a:xfrm>
          <a:prstGeom prst="wedgeEllipseCallout">
            <a:avLst>
              <a:gd name="adj1" fmla="val -37631"/>
              <a:gd name="adj2" fmla="val 69881"/>
            </a:avLst>
          </a:prstGeom>
          <a:noFill/>
          <a:ln>
            <a:solidFill>
              <a:srgbClr val="F78E3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TextBox 13">
            <a:extLst>
              <a:ext uri="{FF2B5EF4-FFF2-40B4-BE49-F238E27FC236}">
                <a16:creationId xmlns:a16="http://schemas.microsoft.com/office/drawing/2014/main" id="{7876A463-AC29-49F3-A7FD-1D4236C5F91D}"/>
              </a:ext>
            </a:extLst>
          </p:cNvPr>
          <p:cNvSpPr txBox="1"/>
          <p:nvPr/>
        </p:nvSpPr>
        <p:spPr>
          <a:xfrm>
            <a:off x="5260420" y="4618051"/>
            <a:ext cx="1548199" cy="769441"/>
          </a:xfrm>
          <a:prstGeom prst="rect">
            <a:avLst/>
          </a:prstGeom>
          <a:noFill/>
        </p:spPr>
        <p:txBody>
          <a:bodyPr wrap="square" rtlCol="0">
            <a:spAutoFit/>
          </a:bodyPr>
          <a:lstStyle/>
          <a:p>
            <a:pPr algn="ctr"/>
            <a:r>
              <a:rPr lang="en-US" sz="1100" dirty="0"/>
              <a:t>“I only speak English – why am I being contacted with a message in Spanish?”</a:t>
            </a:r>
          </a:p>
        </p:txBody>
      </p:sp>
      <p:sp>
        <p:nvSpPr>
          <p:cNvPr id="15" name="Speech Bubble: Oval 14">
            <a:extLst>
              <a:ext uri="{FF2B5EF4-FFF2-40B4-BE49-F238E27FC236}">
                <a16:creationId xmlns:a16="http://schemas.microsoft.com/office/drawing/2014/main" id="{CC9E7183-75ED-4900-A4E5-E429B470120C}"/>
              </a:ext>
            </a:extLst>
          </p:cNvPr>
          <p:cNvSpPr/>
          <p:nvPr/>
        </p:nvSpPr>
        <p:spPr>
          <a:xfrm>
            <a:off x="5260420" y="4360005"/>
            <a:ext cx="1548199" cy="1285528"/>
          </a:xfrm>
          <a:prstGeom prst="wedgeEllipseCallout">
            <a:avLst>
              <a:gd name="adj1" fmla="val -76005"/>
              <a:gd name="adj2" fmla="val -22812"/>
            </a:avLst>
          </a:prstGeom>
          <a:noFill/>
          <a:ln>
            <a:solidFill>
              <a:srgbClr val="F78E3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TextBox 15">
            <a:extLst>
              <a:ext uri="{FF2B5EF4-FFF2-40B4-BE49-F238E27FC236}">
                <a16:creationId xmlns:a16="http://schemas.microsoft.com/office/drawing/2014/main" id="{3FAD9496-515A-4AAF-A88C-192B46C6935A}"/>
              </a:ext>
            </a:extLst>
          </p:cNvPr>
          <p:cNvSpPr txBox="1"/>
          <p:nvPr/>
        </p:nvSpPr>
        <p:spPr>
          <a:xfrm>
            <a:off x="3796007" y="4685606"/>
            <a:ext cx="1057013" cy="246221"/>
          </a:xfrm>
          <a:prstGeom prst="rect">
            <a:avLst/>
          </a:prstGeom>
          <a:noFill/>
        </p:spPr>
        <p:txBody>
          <a:bodyPr wrap="square" rtlCol="0">
            <a:spAutoFit/>
          </a:bodyPr>
          <a:lstStyle/>
          <a:p>
            <a:pPr algn="ctr"/>
            <a:r>
              <a:rPr lang="en-US" sz="1000" b="1" dirty="0">
                <a:solidFill>
                  <a:schemeClr val="bg1"/>
                </a:solidFill>
              </a:rPr>
              <a:t>Volunteer</a:t>
            </a:r>
            <a:endParaRPr lang="en-US" sz="900" b="1" dirty="0">
              <a:solidFill>
                <a:schemeClr val="bg1"/>
              </a:solidFill>
            </a:endParaRPr>
          </a:p>
        </p:txBody>
      </p:sp>
      <p:sp>
        <p:nvSpPr>
          <p:cNvPr id="2" name="Date Placeholder 1">
            <a:extLst>
              <a:ext uri="{FF2B5EF4-FFF2-40B4-BE49-F238E27FC236}">
                <a16:creationId xmlns:a16="http://schemas.microsoft.com/office/drawing/2014/main" id="{E149F6A7-6DF3-4BD6-9170-9DEE515EFFF2}"/>
              </a:ext>
            </a:extLst>
          </p:cNvPr>
          <p:cNvSpPr>
            <a:spLocks noGrp="1"/>
          </p:cNvSpPr>
          <p:nvPr>
            <p:ph type="dt" idx="10"/>
          </p:nvPr>
        </p:nvSpPr>
        <p:spPr/>
        <p:txBody>
          <a:bodyPr/>
          <a:lstStyle/>
          <a:p>
            <a:fld id="{518C8DC7-08CA-42BB-BE90-E507F883809E}" type="datetime2">
              <a:rPr lang="en-US" smtClean="0"/>
              <a:t>Thursday, April 9, 2020</a:t>
            </a:fld>
            <a:endParaRPr lang="en-US"/>
          </a:p>
        </p:txBody>
      </p:sp>
    </p:spTree>
    <p:extLst>
      <p:ext uri="{BB962C8B-B14F-4D97-AF65-F5344CB8AC3E}">
        <p14:creationId xmlns:p14="http://schemas.microsoft.com/office/powerpoint/2010/main" val="1171758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Shape 278"/>
          <p:cNvPicPr preferRelativeResize="0"/>
          <p:nvPr/>
        </p:nvPicPr>
        <p:blipFill rotWithShape="1">
          <a:blip r:embed="rId3">
            <a:alphaModFix/>
          </a:blip>
          <a:srcRect/>
          <a:stretch/>
        </p:blipFill>
        <p:spPr>
          <a:xfrm>
            <a:off x="1249384" y="0"/>
            <a:ext cx="5639400" cy="685800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3" name="Rectangle 2"/>
          <p:cNvSpPr/>
          <p:nvPr/>
        </p:nvSpPr>
        <p:spPr>
          <a:xfrm>
            <a:off x="2514600" y="1995055"/>
            <a:ext cx="1101436" cy="4156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a:stretch>
            <a:fillRect/>
          </a:stretch>
        </p:blipFill>
        <p:spPr>
          <a:xfrm>
            <a:off x="3210523" y="304800"/>
            <a:ext cx="3189007" cy="535381"/>
          </a:xfrm>
          <a:prstGeom prst="rect">
            <a:avLst/>
          </a:prstGeom>
        </p:spPr>
      </p:pic>
      <p:pic>
        <p:nvPicPr>
          <p:cNvPr id="2" name="Picture 1">
            <a:extLst>
              <a:ext uri="{FF2B5EF4-FFF2-40B4-BE49-F238E27FC236}">
                <a16:creationId xmlns:a16="http://schemas.microsoft.com/office/drawing/2014/main" id="{92B2F567-069C-4845-8489-96FBC596B6BD}"/>
              </a:ext>
            </a:extLst>
          </p:cNvPr>
          <p:cNvPicPr>
            <a:picLocks noChangeAspect="1"/>
          </p:cNvPicPr>
          <p:nvPr/>
        </p:nvPicPr>
        <p:blipFill>
          <a:blip r:embed="rId5"/>
          <a:stretch>
            <a:fillRect/>
          </a:stretch>
        </p:blipFill>
        <p:spPr>
          <a:xfrm>
            <a:off x="3210523" y="226126"/>
            <a:ext cx="3566934" cy="692727"/>
          </a:xfrm>
          <a:prstGeom prst="rect">
            <a:avLst/>
          </a:prstGeom>
        </p:spPr>
      </p:pic>
      <p:sp>
        <p:nvSpPr>
          <p:cNvPr id="5" name="Date Placeholder 4">
            <a:extLst>
              <a:ext uri="{FF2B5EF4-FFF2-40B4-BE49-F238E27FC236}">
                <a16:creationId xmlns:a16="http://schemas.microsoft.com/office/drawing/2014/main" id="{6F751A9F-79C7-4CB1-B924-86E4F5764AB7}"/>
              </a:ext>
            </a:extLst>
          </p:cNvPr>
          <p:cNvSpPr>
            <a:spLocks noGrp="1"/>
          </p:cNvSpPr>
          <p:nvPr>
            <p:ph type="dt" idx="10"/>
          </p:nvPr>
        </p:nvSpPr>
        <p:spPr/>
        <p:txBody>
          <a:bodyPr/>
          <a:lstStyle/>
          <a:p>
            <a:fld id="{35FB200F-494E-4763-BCC8-B069263AA0D4}" type="datetime2">
              <a:rPr lang="en-US" smtClean="0"/>
              <a:t>Thursday, April 9, 2020</a:t>
            </a:fld>
            <a:endParaRPr lang="en-US"/>
          </a:p>
        </p:txBody>
      </p:sp>
    </p:spTree>
    <p:extLst>
      <p:ext uri="{BB962C8B-B14F-4D97-AF65-F5344CB8AC3E}">
        <p14:creationId xmlns:p14="http://schemas.microsoft.com/office/powerpoint/2010/main" val="3050419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rotWithShape="1">
          <a:blip r:embed="rId4">
            <a:alphaModFix/>
          </a:blip>
          <a:srcRect/>
          <a:stretch/>
        </p:blipFill>
        <p:spPr>
          <a:xfrm>
            <a:off x="1907400" y="951750"/>
            <a:ext cx="5329200" cy="546570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361" name="Shape 361"/>
          <p:cNvSpPr txBox="1"/>
          <p:nvPr/>
        </p:nvSpPr>
        <p:spPr>
          <a:xfrm>
            <a:off x="7712640" y="1136097"/>
            <a:ext cx="1194600" cy="45858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400">
                <a:solidFill>
                  <a:srgbClr val="000000"/>
                </a:solidFill>
                <a:latin typeface="Calibri"/>
                <a:ea typeface="Calibri"/>
                <a:cs typeface="Calibri"/>
                <a:sym typeface="Calibri"/>
              </a:rPr>
              <a:t>111,000</a:t>
            </a: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SzPct val="25000"/>
              <a:buNone/>
            </a:pPr>
            <a:r>
              <a:rPr lang="en-US" sz="2400">
                <a:solidFill>
                  <a:srgbClr val="000000"/>
                </a:solidFill>
                <a:latin typeface="Calibri"/>
                <a:ea typeface="Calibri"/>
                <a:cs typeface="Calibri"/>
                <a:sym typeface="Calibri"/>
              </a:rPr>
              <a:t>20,000</a:t>
            </a: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None/>
            </a:pPr>
            <a:endParaRPr sz="2400">
              <a:solidFill>
                <a:srgbClr val="000000"/>
              </a:solidFill>
              <a:latin typeface="Calibri"/>
              <a:ea typeface="Calibri"/>
              <a:cs typeface="Calibri"/>
              <a:sym typeface="Calibri"/>
            </a:endParaRPr>
          </a:p>
          <a:p>
            <a:pPr marL="0" marR="0" lvl="0" indent="0" algn="ctr" rtl="0">
              <a:spcBef>
                <a:spcPts val="0"/>
              </a:spcBef>
              <a:buSzPct val="25000"/>
              <a:buNone/>
            </a:pPr>
            <a:r>
              <a:rPr lang="en-US" sz="2400">
                <a:solidFill>
                  <a:srgbClr val="000000"/>
                </a:solidFill>
                <a:latin typeface="Calibri"/>
                <a:ea typeface="Calibri"/>
                <a:cs typeface="Calibri"/>
                <a:sym typeface="Calibri"/>
              </a:rPr>
              <a:t>7,000</a:t>
            </a: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SzPct val="25000"/>
              <a:buNone/>
            </a:pPr>
            <a:r>
              <a:rPr lang="en-US" sz="2400">
                <a:solidFill>
                  <a:srgbClr val="000000"/>
                </a:solidFill>
                <a:latin typeface="Calibri"/>
                <a:ea typeface="Calibri"/>
                <a:cs typeface="Calibri"/>
                <a:sym typeface="Calibri"/>
              </a:rPr>
              <a:t>800</a:t>
            </a:r>
          </a:p>
          <a:p>
            <a:pPr marL="0" marR="0" lvl="0" indent="0" algn="ctr" rtl="0">
              <a:spcBef>
                <a:spcPts val="0"/>
              </a:spcBef>
              <a:buNone/>
            </a:pPr>
            <a:endParaRPr sz="1800">
              <a:solidFill>
                <a:srgbClr val="000000"/>
              </a:solidFill>
              <a:latin typeface="Calibri"/>
              <a:ea typeface="Calibri"/>
              <a:cs typeface="Calibri"/>
              <a:sym typeface="Calibri"/>
            </a:endParaRPr>
          </a:p>
          <a:p>
            <a:pPr marL="0" marR="0" lvl="0" indent="0" algn="ctr" rtl="0">
              <a:spcBef>
                <a:spcPts val="0"/>
              </a:spcBef>
              <a:buNone/>
            </a:pPr>
            <a:endParaRPr sz="3200">
              <a:solidFill>
                <a:srgbClr val="000000"/>
              </a:solidFill>
              <a:latin typeface="Calibri"/>
              <a:ea typeface="Calibri"/>
              <a:cs typeface="Calibri"/>
              <a:sym typeface="Calibri"/>
            </a:endParaRPr>
          </a:p>
          <a:p>
            <a:pPr marL="0" marR="0" lvl="0" indent="0" algn="ctr" rtl="0">
              <a:spcBef>
                <a:spcPts val="0"/>
              </a:spcBef>
              <a:buSzPct val="25000"/>
              <a:buNone/>
            </a:pPr>
            <a:r>
              <a:rPr lang="en-US" sz="3200">
                <a:solidFill>
                  <a:srgbClr val="000000"/>
                </a:solidFill>
                <a:latin typeface="Calibri"/>
                <a:ea typeface="Calibri"/>
                <a:cs typeface="Calibri"/>
                <a:sym typeface="Calibri"/>
              </a:rPr>
              <a:t>58</a:t>
            </a:r>
          </a:p>
        </p:txBody>
      </p:sp>
      <p:sp>
        <p:nvSpPr>
          <p:cNvPr id="362" name="Shape 362"/>
          <p:cNvSpPr/>
          <p:nvPr/>
        </p:nvSpPr>
        <p:spPr>
          <a:xfrm>
            <a:off x="8185636" y="1549333"/>
            <a:ext cx="248700" cy="518700"/>
          </a:xfrm>
          <a:prstGeom prst="downArrow">
            <a:avLst>
              <a:gd name="adj1" fmla="val 50000"/>
              <a:gd name="adj2" fmla="val 50000"/>
            </a:avLst>
          </a:prstGeom>
          <a:solidFill>
            <a:srgbClr val="5B9BD5"/>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rgbClr val="FFFFFF"/>
              </a:solidFill>
              <a:latin typeface="Calibri"/>
              <a:ea typeface="Calibri"/>
              <a:cs typeface="Calibri"/>
              <a:sym typeface="Calibri"/>
            </a:endParaRPr>
          </a:p>
        </p:txBody>
      </p:sp>
      <p:sp>
        <p:nvSpPr>
          <p:cNvPr id="363" name="Shape 363"/>
          <p:cNvSpPr/>
          <p:nvPr/>
        </p:nvSpPr>
        <p:spPr>
          <a:xfrm>
            <a:off x="8185636" y="2578294"/>
            <a:ext cx="248700" cy="518700"/>
          </a:xfrm>
          <a:prstGeom prst="downArrow">
            <a:avLst>
              <a:gd name="adj1" fmla="val 50000"/>
              <a:gd name="adj2" fmla="val 50000"/>
            </a:avLst>
          </a:prstGeom>
          <a:solidFill>
            <a:srgbClr val="5B9BD5"/>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rgbClr val="FFFFFF"/>
              </a:solidFill>
              <a:latin typeface="Calibri"/>
              <a:ea typeface="Calibri"/>
              <a:cs typeface="Calibri"/>
              <a:sym typeface="Calibri"/>
            </a:endParaRPr>
          </a:p>
        </p:txBody>
      </p:sp>
      <p:sp>
        <p:nvSpPr>
          <p:cNvPr id="364" name="Shape 364"/>
          <p:cNvSpPr/>
          <p:nvPr/>
        </p:nvSpPr>
        <p:spPr>
          <a:xfrm>
            <a:off x="8185635" y="3442705"/>
            <a:ext cx="248700" cy="518700"/>
          </a:xfrm>
          <a:prstGeom prst="downArrow">
            <a:avLst>
              <a:gd name="adj1" fmla="val 50000"/>
              <a:gd name="adj2" fmla="val 50000"/>
            </a:avLst>
          </a:prstGeom>
          <a:solidFill>
            <a:srgbClr val="5B9BD5"/>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rgbClr val="FFFFFF"/>
              </a:solidFill>
              <a:latin typeface="Calibri"/>
              <a:ea typeface="Calibri"/>
              <a:cs typeface="Calibri"/>
              <a:sym typeface="Calibri"/>
            </a:endParaRPr>
          </a:p>
        </p:txBody>
      </p:sp>
      <p:sp>
        <p:nvSpPr>
          <p:cNvPr id="365" name="Shape 365"/>
          <p:cNvSpPr/>
          <p:nvPr/>
        </p:nvSpPr>
        <p:spPr>
          <a:xfrm>
            <a:off x="8185635" y="4471666"/>
            <a:ext cx="248700" cy="518700"/>
          </a:xfrm>
          <a:prstGeom prst="downArrow">
            <a:avLst>
              <a:gd name="adj1" fmla="val 50000"/>
              <a:gd name="adj2" fmla="val 50000"/>
            </a:avLst>
          </a:prstGeom>
          <a:solidFill>
            <a:srgbClr val="5B9BD5"/>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a:solidFill>
                <a:srgbClr val="FFFFFF"/>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C31CA491-6246-4638-9CCB-2FEBFB6FCECD}"/>
              </a:ext>
            </a:extLst>
          </p:cNvPr>
          <p:cNvSpPr>
            <a:spLocks noGrp="1"/>
          </p:cNvSpPr>
          <p:nvPr>
            <p:ph type="dt" idx="10"/>
          </p:nvPr>
        </p:nvSpPr>
        <p:spPr/>
        <p:txBody>
          <a:bodyPr/>
          <a:lstStyle/>
          <a:p>
            <a:fld id="{EEE6E638-6ED5-436F-B80A-9C3D8C55D3B6}" type="datetime2">
              <a:rPr lang="en-US" smtClean="0"/>
              <a:t>Thursday, April 9, 2020</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46" name="Shape 346"/>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48" name="Shape 348"/>
          <p:cNvPicPr preferRelativeResize="0"/>
          <p:nvPr/>
        </p:nvPicPr>
        <p:blipFill rotWithShape="1">
          <a:blip r:embed="rId4">
            <a:alphaModFix/>
          </a:blip>
          <a:srcRect/>
          <a:stretch/>
        </p:blipFill>
        <p:spPr>
          <a:xfrm>
            <a:off x="379318" y="792481"/>
            <a:ext cx="8386731" cy="5867344"/>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cxnSp>
        <p:nvCxnSpPr>
          <p:cNvPr id="349" name="Shape 349"/>
          <p:cNvCxnSpPr/>
          <p:nvPr/>
        </p:nvCxnSpPr>
        <p:spPr>
          <a:xfrm flipH="1" flipV="1">
            <a:off x="5359400" y="2639275"/>
            <a:ext cx="767080" cy="640025"/>
          </a:xfrm>
          <a:prstGeom prst="straightConnector1">
            <a:avLst/>
          </a:prstGeom>
          <a:noFill/>
          <a:ln w="38100" cap="flat" cmpd="sng">
            <a:solidFill>
              <a:schemeClr val="accent2"/>
            </a:solidFill>
            <a:prstDash val="solid"/>
            <a:miter/>
            <a:headEnd type="none" w="med" len="med"/>
            <a:tailEnd type="stealth" w="lg" len="lg"/>
          </a:ln>
        </p:spPr>
      </p:cxnSp>
      <p:sp>
        <p:nvSpPr>
          <p:cNvPr id="351" name="Shape 351"/>
          <p:cNvSpPr txBox="1"/>
          <p:nvPr/>
        </p:nvSpPr>
        <p:spPr>
          <a:xfrm>
            <a:off x="6126480" y="2851148"/>
            <a:ext cx="2209800" cy="2472692"/>
          </a:xfrm>
          <a:prstGeom prst="rect">
            <a:avLst/>
          </a:prstGeom>
          <a:solidFill>
            <a:schemeClr val="accent2"/>
          </a:solidFill>
          <a:ln>
            <a:noFill/>
          </a:ln>
        </p:spPr>
        <p:txBody>
          <a:bodyPr lIns="91425" tIns="45700" rIns="91425" bIns="45700" anchor="t" anchorCtr="0">
            <a:noAutofit/>
          </a:bodyPr>
          <a:lstStyle/>
          <a:p>
            <a:pPr marL="0" marR="0" lvl="0" indent="0" algn="l" rtl="0">
              <a:spcBef>
                <a:spcPts val="0"/>
              </a:spcBef>
              <a:buSzPct val="25000"/>
              <a:buNone/>
            </a:pPr>
            <a:r>
              <a:rPr lang="en-US" sz="1500" b="1" dirty="0">
                <a:solidFill>
                  <a:schemeClr val="lt1"/>
                </a:solidFill>
                <a:latin typeface="Calibri"/>
                <a:ea typeface="Calibri"/>
                <a:cs typeface="Calibri"/>
                <a:sym typeface="Calibri"/>
              </a:rPr>
              <a:t>Note: When performing a feasibility search, data is rounded to the nearest 10. If you yield a count of 10, this means that 1-10 RM volunteers match your search criteria.  If there are no matches, search will yield a count of 0. </a:t>
            </a:r>
          </a:p>
        </p:txBody>
      </p:sp>
      <p:sp>
        <p:nvSpPr>
          <p:cNvPr id="7" name="Rectangle 6"/>
          <p:cNvSpPr/>
          <p:nvPr/>
        </p:nvSpPr>
        <p:spPr>
          <a:xfrm>
            <a:off x="798384" y="2158999"/>
            <a:ext cx="7542975" cy="480276"/>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F96E281F-D023-4134-9059-7218FE9298F9}"/>
              </a:ext>
            </a:extLst>
          </p:cNvPr>
          <p:cNvSpPr>
            <a:spLocks noGrp="1"/>
          </p:cNvSpPr>
          <p:nvPr>
            <p:ph type="dt" idx="10"/>
          </p:nvPr>
        </p:nvSpPr>
        <p:spPr/>
        <p:txBody>
          <a:bodyPr/>
          <a:lstStyle/>
          <a:p>
            <a:fld id="{263BAA6E-4BAB-40F6-A83C-620C88881670}" type="datetime2">
              <a:rPr lang="en-US" smtClean="0"/>
              <a:t>Thursday, April 9, 2020</a:t>
            </a:fld>
            <a:endParaRPr lang="en-US"/>
          </a:p>
        </p:txBody>
      </p:sp>
    </p:spTree>
    <p:extLst>
      <p:ext uri="{BB962C8B-B14F-4D97-AF65-F5344CB8AC3E}">
        <p14:creationId xmlns:p14="http://schemas.microsoft.com/office/powerpoint/2010/main" val="100502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1"/>
                                        </p:tgtEl>
                                        <p:attrNameLst>
                                          <p:attrName>style.visibility</p:attrName>
                                        </p:attrNameLst>
                                      </p:cBhvr>
                                      <p:to>
                                        <p:strVal val="visible"/>
                                      </p:to>
                                    </p:set>
                                    <p:animEffect transition="in" filter="fade">
                                      <p:cBhvr>
                                        <p:cTn id="12" dur="500"/>
                                        <p:tgtEl>
                                          <p:spTgt spid="351"/>
                                        </p:tgtEl>
                                      </p:cBhvr>
                                    </p:animEffect>
                                  </p:childTnLst>
                                </p:cTn>
                              </p:par>
                              <p:par>
                                <p:cTn id="13" presetID="10" presetClass="entr" presetSubtype="0" fill="hold" nodeType="withEffect">
                                  <p:stCondLst>
                                    <p:cond delay="0"/>
                                  </p:stCondLst>
                                  <p:childTnLst>
                                    <p:set>
                                      <p:cBhvr>
                                        <p:cTn id="14" dur="1" fill="hold">
                                          <p:stCondLst>
                                            <p:cond delay="0"/>
                                          </p:stCondLst>
                                        </p:cTn>
                                        <p:tgtEl>
                                          <p:spTgt spid="349"/>
                                        </p:tgtEl>
                                        <p:attrNameLst>
                                          <p:attrName>style.visibility</p:attrName>
                                        </p:attrNameLst>
                                      </p:cBhvr>
                                      <p:to>
                                        <p:strVal val="visible"/>
                                      </p:to>
                                    </p:set>
                                    <p:animEffect transition="in" filter="fade">
                                      <p:cBhvr>
                                        <p:cTn id="15" dur="500"/>
                                        <p:tgtEl>
                                          <p:spTgt spid="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333159" y="1515405"/>
            <a:ext cx="8477682" cy="4153875"/>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F7AAA04A-551A-40D6-8465-AA06C66EBD18}"/>
              </a:ext>
            </a:extLst>
          </p:cNvPr>
          <p:cNvSpPr>
            <a:spLocks noGrp="1"/>
          </p:cNvSpPr>
          <p:nvPr>
            <p:ph type="dt" idx="10"/>
          </p:nvPr>
        </p:nvSpPr>
        <p:spPr/>
        <p:txBody>
          <a:bodyPr/>
          <a:lstStyle/>
          <a:p>
            <a:fld id="{EBBE5F5A-4FF5-4DE3-8435-9DA02BC02C38}" type="datetime2">
              <a:rPr lang="en-US" smtClean="0"/>
              <a:t>Thursday, April 9, 2020</a:t>
            </a:fld>
            <a:endParaRPr lang="en-US"/>
          </a:p>
        </p:txBody>
      </p:sp>
    </p:spTree>
    <p:extLst>
      <p:ext uri="{BB962C8B-B14F-4D97-AF65-F5344CB8AC3E}">
        <p14:creationId xmlns:p14="http://schemas.microsoft.com/office/powerpoint/2010/main" val="1809466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333159" y="1729534"/>
            <a:ext cx="8477682" cy="3725617"/>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9B96D063-BF31-4956-B5C1-9FC0A308E05C}"/>
              </a:ext>
            </a:extLst>
          </p:cNvPr>
          <p:cNvSpPr>
            <a:spLocks noGrp="1"/>
          </p:cNvSpPr>
          <p:nvPr>
            <p:ph type="dt" idx="10"/>
          </p:nvPr>
        </p:nvSpPr>
        <p:spPr/>
        <p:txBody>
          <a:bodyPr/>
          <a:lstStyle/>
          <a:p>
            <a:fld id="{3F420379-1A91-4782-B0DA-3FE8DCFF19CC}" type="datetime2">
              <a:rPr lang="en-US" smtClean="0"/>
              <a:t>Thursday, April 9, 2020</a:t>
            </a:fld>
            <a:endParaRPr lang="en-US"/>
          </a:p>
        </p:txBody>
      </p:sp>
    </p:spTree>
    <p:extLst>
      <p:ext uri="{BB962C8B-B14F-4D97-AF65-F5344CB8AC3E}">
        <p14:creationId xmlns:p14="http://schemas.microsoft.com/office/powerpoint/2010/main" val="1092435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538614" y="1093059"/>
            <a:ext cx="8066906" cy="5155341"/>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C1959441-7793-4772-9070-E165D9DBF227}"/>
              </a:ext>
            </a:extLst>
          </p:cNvPr>
          <p:cNvSpPr>
            <a:spLocks noGrp="1"/>
          </p:cNvSpPr>
          <p:nvPr>
            <p:ph type="dt" idx="10"/>
          </p:nvPr>
        </p:nvSpPr>
        <p:spPr/>
        <p:txBody>
          <a:bodyPr/>
          <a:lstStyle/>
          <a:p>
            <a:fld id="{BE188C33-EFB4-47E9-ACF3-A5E6D9D372BA}" type="datetime2">
              <a:rPr lang="en-US" smtClean="0"/>
              <a:t>Thursday, April 9, 2020</a:t>
            </a:fld>
            <a:endParaRPr lang="en-US"/>
          </a:p>
        </p:txBody>
      </p:sp>
    </p:spTree>
    <p:extLst>
      <p:ext uri="{BB962C8B-B14F-4D97-AF65-F5344CB8AC3E}">
        <p14:creationId xmlns:p14="http://schemas.microsoft.com/office/powerpoint/2010/main" val="42000517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857067" y="1093059"/>
            <a:ext cx="7429999" cy="5155341"/>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4075B0C5-BD5C-41A9-A52F-D920732848DF}"/>
              </a:ext>
            </a:extLst>
          </p:cNvPr>
          <p:cNvSpPr>
            <a:spLocks noGrp="1"/>
          </p:cNvSpPr>
          <p:nvPr>
            <p:ph type="dt" idx="10"/>
          </p:nvPr>
        </p:nvSpPr>
        <p:spPr/>
        <p:txBody>
          <a:bodyPr/>
          <a:lstStyle/>
          <a:p>
            <a:fld id="{07596F85-1B54-4B6B-8595-67F1565CBEEC}" type="datetime2">
              <a:rPr lang="en-US" smtClean="0"/>
              <a:t>Thursday, April 9, 2020</a:t>
            </a:fld>
            <a:endParaRPr lang="en-US"/>
          </a:p>
        </p:txBody>
      </p:sp>
    </p:spTree>
    <p:extLst>
      <p:ext uri="{BB962C8B-B14F-4D97-AF65-F5344CB8AC3E}">
        <p14:creationId xmlns:p14="http://schemas.microsoft.com/office/powerpoint/2010/main" val="33335289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857067" y="2027398"/>
            <a:ext cx="7429999" cy="3286662"/>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5" name="Rectangle 4"/>
          <p:cNvSpPr/>
          <p:nvPr/>
        </p:nvSpPr>
        <p:spPr>
          <a:xfrm>
            <a:off x="914399" y="2113281"/>
            <a:ext cx="7264401" cy="47752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DD7A8336-1CFC-4A99-BFD8-41D6CB20A991}"/>
              </a:ext>
            </a:extLst>
          </p:cNvPr>
          <p:cNvSpPr>
            <a:spLocks noGrp="1"/>
          </p:cNvSpPr>
          <p:nvPr>
            <p:ph type="dt" idx="10"/>
          </p:nvPr>
        </p:nvSpPr>
        <p:spPr/>
        <p:txBody>
          <a:bodyPr/>
          <a:lstStyle/>
          <a:p>
            <a:fld id="{950464A6-95BB-40F1-83D2-E174315C4982}" type="datetime2">
              <a:rPr lang="en-US" smtClean="0"/>
              <a:t>Thursday, April 9, 2020</a:t>
            </a:fld>
            <a:endParaRPr lang="en-US"/>
          </a:p>
        </p:txBody>
      </p:sp>
    </p:spTree>
    <p:extLst>
      <p:ext uri="{BB962C8B-B14F-4D97-AF65-F5344CB8AC3E}">
        <p14:creationId xmlns:p14="http://schemas.microsoft.com/office/powerpoint/2010/main" val="251346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132081" y="1056640"/>
            <a:ext cx="8824536" cy="525272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12" name="Rectangle 11"/>
          <p:cNvSpPr/>
          <p:nvPr/>
        </p:nvSpPr>
        <p:spPr>
          <a:xfrm>
            <a:off x="3220720" y="2113281"/>
            <a:ext cx="741680" cy="253999"/>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832F3AA1-13FD-4E8E-BD77-B82C18E4145A}"/>
              </a:ext>
            </a:extLst>
          </p:cNvPr>
          <p:cNvSpPr>
            <a:spLocks noGrp="1"/>
          </p:cNvSpPr>
          <p:nvPr>
            <p:ph type="dt" idx="10"/>
          </p:nvPr>
        </p:nvSpPr>
        <p:spPr/>
        <p:txBody>
          <a:bodyPr/>
          <a:lstStyle/>
          <a:p>
            <a:fld id="{64A01658-46B3-4B2F-B104-DDDFEB4B0B9B}" type="datetime2">
              <a:rPr lang="en-US" smtClean="0"/>
              <a:t>Thursday, April 9, 2020</a:t>
            </a:fld>
            <a:endParaRPr lang="en-US"/>
          </a:p>
        </p:txBody>
      </p:sp>
    </p:spTree>
    <p:extLst>
      <p:ext uri="{BB962C8B-B14F-4D97-AF65-F5344CB8AC3E}">
        <p14:creationId xmlns:p14="http://schemas.microsoft.com/office/powerpoint/2010/main" val="436409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178" name="Shape 178"/>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180" name="Shape 180"/>
          <p:cNvSpPr/>
          <p:nvPr/>
        </p:nvSpPr>
        <p:spPr>
          <a:xfrm>
            <a:off x="838691" y="838200"/>
            <a:ext cx="4914900" cy="1578596"/>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r>
              <a:rPr lang="en-US" sz="3500" b="1">
                <a:solidFill>
                  <a:schemeClr val="dk2"/>
                </a:solidFill>
                <a:latin typeface="Calibri"/>
                <a:ea typeface="Calibri"/>
                <a:cs typeface="Calibri"/>
                <a:sym typeface="Calibri"/>
              </a:rPr>
              <a:t>Definitions Used Today</a:t>
            </a:r>
          </a:p>
        </p:txBody>
      </p:sp>
      <p:pic>
        <p:nvPicPr>
          <p:cNvPr id="181" name="Shape 181"/>
          <p:cNvPicPr preferRelativeResize="0"/>
          <p:nvPr/>
        </p:nvPicPr>
        <p:blipFill rotWithShape="1">
          <a:blip r:embed="rId4">
            <a:alphaModFix/>
          </a:blip>
          <a:srcRect/>
          <a:stretch/>
        </p:blipFill>
        <p:spPr>
          <a:xfrm>
            <a:off x="5753592" y="838199"/>
            <a:ext cx="2514109" cy="1578596"/>
          </a:xfrm>
          <a:prstGeom prst="rect">
            <a:avLst/>
          </a:prstGeom>
          <a:noFill/>
          <a:ln>
            <a:noFill/>
          </a:ln>
          <a:effectLst>
            <a:outerShdw blurRad="292100" dist="139700" dir="2700000" algn="tl" rotWithShape="0">
              <a:srgbClr val="333333">
                <a:alpha val="64705"/>
              </a:srgbClr>
            </a:outerShdw>
          </a:effectLst>
        </p:spPr>
      </p:pic>
      <p:sp>
        <p:nvSpPr>
          <p:cNvPr id="185" name="Shape 185"/>
          <p:cNvSpPr txBox="1"/>
          <p:nvPr/>
        </p:nvSpPr>
        <p:spPr>
          <a:xfrm>
            <a:off x="849624" y="2480357"/>
            <a:ext cx="7391399" cy="643843"/>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285750" indent="-285750">
              <a:spcAft>
                <a:spcPts val="600"/>
              </a:spcAft>
              <a:buFont typeface="Wingdings" pitchFamily="2" charset="2"/>
              <a:buChar char="§"/>
            </a:pPr>
            <a:r>
              <a:rPr lang="en-US" sz="1800" b="1" dirty="0">
                <a:latin typeface="Calibri" panose="020F0502020204030204" pitchFamily="34" charset="0"/>
              </a:rPr>
              <a:t>Researcher</a:t>
            </a:r>
            <a:r>
              <a:rPr lang="en-US" sz="1800" dirty="0">
                <a:latin typeface="Calibri" panose="020F0502020204030204" pitchFamily="34" charset="0"/>
              </a:rPr>
              <a:t>:  person who has been given access to use ResearchMatch.org for recruitment   </a:t>
            </a:r>
          </a:p>
        </p:txBody>
      </p:sp>
      <p:sp>
        <p:nvSpPr>
          <p:cNvPr id="10" name="Shape 185"/>
          <p:cNvSpPr txBox="1"/>
          <p:nvPr/>
        </p:nvSpPr>
        <p:spPr>
          <a:xfrm>
            <a:off x="850899" y="3136962"/>
            <a:ext cx="7391399" cy="626963"/>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285750" indent="-285750">
              <a:spcAft>
                <a:spcPts val="600"/>
              </a:spcAft>
              <a:buFont typeface="Wingdings" pitchFamily="2" charset="2"/>
              <a:buChar char="§"/>
            </a:pPr>
            <a:r>
              <a:rPr lang="en-US" sz="1800" b="1" dirty="0">
                <a:latin typeface="Calibri" panose="020F0502020204030204" pitchFamily="34" charset="0"/>
              </a:rPr>
              <a:t>Institutional Liaison</a:t>
            </a:r>
            <a:r>
              <a:rPr lang="en-US" sz="1800" dirty="0">
                <a:latin typeface="Calibri" panose="020F0502020204030204" pitchFamily="34" charset="0"/>
              </a:rPr>
              <a:t>:  person at your institution who reviews your access into the RM system </a:t>
            </a:r>
          </a:p>
        </p:txBody>
      </p:sp>
      <p:sp>
        <p:nvSpPr>
          <p:cNvPr id="186" name="Shape 186"/>
          <p:cNvSpPr txBox="1"/>
          <p:nvPr/>
        </p:nvSpPr>
        <p:spPr>
          <a:xfrm>
            <a:off x="849624" y="3783025"/>
            <a:ext cx="7391399" cy="923329"/>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285750" marR="0" lvl="0" indent="-285750" algn="l" rtl="0">
              <a:spcBef>
                <a:spcPts val="0"/>
              </a:spcBef>
              <a:spcAft>
                <a:spcPts val="0"/>
              </a:spcAft>
              <a:buClr>
                <a:schemeClr val="dk1"/>
              </a:buClr>
              <a:buSzPct val="100000"/>
              <a:buFont typeface="Noto Sans Symbols"/>
              <a:buChar char="▪"/>
            </a:pPr>
            <a:r>
              <a:rPr lang="en-US" sz="1800" b="1" dirty="0">
                <a:solidFill>
                  <a:schemeClr val="dk1"/>
                </a:solidFill>
                <a:latin typeface="Calibri"/>
                <a:ea typeface="Calibri"/>
                <a:cs typeface="Calibri"/>
                <a:sym typeface="Calibri"/>
              </a:rPr>
              <a:t>Recruitment Access</a:t>
            </a:r>
            <a:r>
              <a:rPr lang="en-US" sz="1800" dirty="0">
                <a:solidFill>
                  <a:schemeClr val="dk1"/>
                </a:solidFill>
                <a:latin typeface="Calibri"/>
                <a:ea typeface="Calibri"/>
                <a:cs typeface="Calibri"/>
                <a:sym typeface="Calibri"/>
              </a:rPr>
              <a:t>:   An access level that allows researchers to use RM for contacting potential volunteers. The researcher must have an IRB approved study and an IRB approved contact message.</a:t>
            </a:r>
          </a:p>
        </p:txBody>
      </p:sp>
      <p:sp>
        <p:nvSpPr>
          <p:cNvPr id="8" name="Shape 185"/>
          <p:cNvSpPr txBox="1"/>
          <p:nvPr/>
        </p:nvSpPr>
        <p:spPr>
          <a:xfrm>
            <a:off x="852796" y="4725454"/>
            <a:ext cx="7391399" cy="875765"/>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285750" marR="0" lvl="0" indent="-285750" algn="l" rtl="0">
              <a:spcBef>
                <a:spcPts val="0"/>
              </a:spcBef>
              <a:spcAft>
                <a:spcPts val="0"/>
              </a:spcAft>
              <a:buClr>
                <a:schemeClr val="dk1"/>
              </a:buClr>
              <a:buSzPct val="100000"/>
              <a:buFont typeface="Noto Sans Symbols"/>
              <a:buChar char="▪"/>
            </a:pPr>
            <a:r>
              <a:rPr lang="en-US" sz="1800" b="1" dirty="0">
                <a:solidFill>
                  <a:schemeClr val="dk1"/>
                </a:solidFill>
                <a:latin typeface="Calibri"/>
                <a:ea typeface="Calibri"/>
                <a:cs typeface="Calibri"/>
                <a:sym typeface="Calibri"/>
              </a:rPr>
              <a:t>Feasibility Access</a:t>
            </a:r>
            <a:r>
              <a:rPr lang="en-US" sz="1800" dirty="0">
                <a:solidFill>
                  <a:schemeClr val="dk1"/>
                </a:solidFill>
                <a:latin typeface="Calibri"/>
                <a:ea typeface="Calibri"/>
                <a:cs typeface="Calibri"/>
                <a:sym typeface="Calibri"/>
              </a:rPr>
              <a:t>:  An access level that allows researchers to search aggregate registry information only. The researcher does not need to register an IRB approved study.</a:t>
            </a:r>
          </a:p>
        </p:txBody>
      </p:sp>
      <p:sp>
        <p:nvSpPr>
          <p:cNvPr id="9" name="Shape 185"/>
          <p:cNvSpPr txBox="1"/>
          <p:nvPr/>
        </p:nvSpPr>
        <p:spPr>
          <a:xfrm>
            <a:off x="852796" y="5613981"/>
            <a:ext cx="7391399" cy="646064"/>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285750" indent="-285750">
              <a:buClr>
                <a:schemeClr val="dk1"/>
              </a:buClr>
              <a:buSzPct val="100000"/>
              <a:buFont typeface="Noto Sans Symbols"/>
              <a:buChar char="▪"/>
            </a:pPr>
            <a:r>
              <a:rPr lang="en-US" sz="1800" b="1" dirty="0">
                <a:latin typeface="Calibri" panose="020F0502020204030204" pitchFamily="34" charset="0"/>
              </a:rPr>
              <a:t>Contact Message</a:t>
            </a:r>
            <a:r>
              <a:rPr lang="en-US" sz="1800" dirty="0">
                <a:latin typeface="Calibri" panose="020F0502020204030204" pitchFamily="34" charset="0"/>
              </a:rPr>
              <a:t>:  The information a researcher sends through the RM system to potential volunteers</a:t>
            </a:r>
            <a:r>
              <a:rPr lang="en-US" sz="1800" dirty="0">
                <a:solidFill>
                  <a:schemeClr val="dk1"/>
                </a:solidFill>
                <a:latin typeface="Calibri" panose="020F0502020204030204" pitchFamily="34" charset="0"/>
                <a:ea typeface="Calibri"/>
                <a:cs typeface="Calibri"/>
                <a:sym typeface="Calibri"/>
              </a:rPr>
              <a:t>.</a:t>
            </a:r>
          </a:p>
        </p:txBody>
      </p:sp>
      <p:sp>
        <p:nvSpPr>
          <p:cNvPr id="2" name="Date Placeholder 1">
            <a:extLst>
              <a:ext uri="{FF2B5EF4-FFF2-40B4-BE49-F238E27FC236}">
                <a16:creationId xmlns:a16="http://schemas.microsoft.com/office/drawing/2014/main" id="{C23A1A1D-BFA9-4925-9E2C-FD6BCF3514D7}"/>
              </a:ext>
            </a:extLst>
          </p:cNvPr>
          <p:cNvSpPr>
            <a:spLocks noGrp="1"/>
          </p:cNvSpPr>
          <p:nvPr>
            <p:ph type="dt" idx="10"/>
          </p:nvPr>
        </p:nvSpPr>
        <p:spPr/>
        <p:txBody>
          <a:bodyPr/>
          <a:lstStyle/>
          <a:p>
            <a:fld id="{05C2814A-571F-424F-8B4C-681AC704FE97}" type="datetime2">
              <a:rPr lang="en-US" smtClean="0"/>
              <a:t>Thursday, April 9, 2020</a:t>
            </a:fld>
            <a:endParaRPr lang="en-US"/>
          </a:p>
        </p:txBody>
      </p:sp>
    </p:spTree>
    <p:extLst>
      <p:ext uri="{BB962C8B-B14F-4D97-AF65-F5344CB8AC3E}">
        <p14:creationId xmlns:p14="http://schemas.microsoft.com/office/powerpoint/2010/main" val="3280897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75" name="Shape 375"/>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77" name="Shape 377"/>
          <p:cNvPicPr preferRelativeResize="0"/>
          <p:nvPr/>
        </p:nvPicPr>
        <p:blipFill rotWithShape="1">
          <a:blip r:embed="rId4">
            <a:alphaModFix/>
          </a:blip>
          <a:srcRect/>
          <a:stretch/>
        </p:blipFill>
        <p:spPr>
          <a:xfrm>
            <a:off x="2536474" y="798125"/>
            <a:ext cx="4228200" cy="598650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CD218095-996C-4DCA-B106-BD222137B554}"/>
              </a:ext>
            </a:extLst>
          </p:cNvPr>
          <p:cNvSpPr>
            <a:spLocks noGrp="1"/>
          </p:cNvSpPr>
          <p:nvPr>
            <p:ph type="dt" idx="10"/>
          </p:nvPr>
        </p:nvSpPr>
        <p:spPr/>
        <p:txBody>
          <a:bodyPr/>
          <a:lstStyle/>
          <a:p>
            <a:fld id="{FE8593BA-1A2C-4B30-ACCD-6004D5099EA0}" type="datetime2">
              <a:rPr lang="en-US" smtClean="0"/>
              <a:t>Thursday, April 9, 2020</a:t>
            </a:fld>
            <a:endParaRPr lang="en-US"/>
          </a:p>
        </p:txBody>
      </p:sp>
    </p:spTree>
    <p:extLst>
      <p:ext uri="{BB962C8B-B14F-4D97-AF65-F5344CB8AC3E}">
        <p14:creationId xmlns:p14="http://schemas.microsoft.com/office/powerpoint/2010/main" val="1379650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132081" y="1056640"/>
            <a:ext cx="8824536" cy="525272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1AB0AAED-92A4-4F3D-A13D-12BFDDE465D7}"/>
              </a:ext>
            </a:extLst>
          </p:cNvPr>
          <p:cNvSpPr>
            <a:spLocks noGrp="1"/>
          </p:cNvSpPr>
          <p:nvPr>
            <p:ph type="dt" idx="10"/>
          </p:nvPr>
        </p:nvSpPr>
        <p:spPr/>
        <p:txBody>
          <a:bodyPr/>
          <a:lstStyle/>
          <a:p>
            <a:fld id="{2F2F4F21-F457-4228-A1C7-05E548B7BC01}" type="datetime2">
              <a:rPr lang="en-US" smtClean="0"/>
              <a:t>Thursday, April 9, 2020</a:t>
            </a:fld>
            <a:endParaRPr lang="en-US"/>
          </a:p>
        </p:txBody>
      </p:sp>
    </p:spTree>
    <p:extLst>
      <p:ext uri="{BB962C8B-B14F-4D97-AF65-F5344CB8AC3E}">
        <p14:creationId xmlns:p14="http://schemas.microsoft.com/office/powerpoint/2010/main" val="36553562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132081" y="1096498"/>
            <a:ext cx="8824536" cy="5173004"/>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D79905AB-1781-453E-B6D1-8B9F059C0CCA}"/>
              </a:ext>
            </a:extLst>
          </p:cNvPr>
          <p:cNvSpPr>
            <a:spLocks noGrp="1"/>
          </p:cNvSpPr>
          <p:nvPr>
            <p:ph type="dt" idx="10"/>
          </p:nvPr>
        </p:nvSpPr>
        <p:spPr/>
        <p:txBody>
          <a:bodyPr/>
          <a:lstStyle/>
          <a:p>
            <a:fld id="{257075BE-459C-42D6-926B-E632BD98C0EA}" type="datetime2">
              <a:rPr lang="en-US" smtClean="0"/>
              <a:t>Thursday, April 9, 2020</a:t>
            </a:fld>
            <a:endParaRPr lang="en-US"/>
          </a:p>
        </p:txBody>
      </p:sp>
    </p:spTree>
    <p:extLst>
      <p:ext uri="{BB962C8B-B14F-4D97-AF65-F5344CB8AC3E}">
        <p14:creationId xmlns:p14="http://schemas.microsoft.com/office/powerpoint/2010/main" val="21937428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132081" y="1586535"/>
            <a:ext cx="8824536" cy="4192929"/>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5" name="Rectangle 4"/>
          <p:cNvSpPr/>
          <p:nvPr/>
        </p:nvSpPr>
        <p:spPr>
          <a:xfrm>
            <a:off x="132081" y="4739250"/>
            <a:ext cx="8824536" cy="876104"/>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8016B816-0922-4266-AE34-BF8A670725AD}"/>
              </a:ext>
            </a:extLst>
          </p:cNvPr>
          <p:cNvSpPr>
            <a:spLocks noGrp="1"/>
          </p:cNvSpPr>
          <p:nvPr>
            <p:ph type="dt" idx="10"/>
          </p:nvPr>
        </p:nvSpPr>
        <p:spPr/>
        <p:txBody>
          <a:bodyPr/>
          <a:lstStyle/>
          <a:p>
            <a:fld id="{20FDD7AC-71CB-4B11-8BBF-0B2F08132600}" type="datetime2">
              <a:rPr lang="en-US" smtClean="0"/>
              <a:t>Thursday, April 9, 2020</a:t>
            </a:fld>
            <a:endParaRPr lang="en-US"/>
          </a:p>
        </p:txBody>
      </p:sp>
    </p:spTree>
    <p:extLst>
      <p:ext uri="{BB962C8B-B14F-4D97-AF65-F5344CB8AC3E}">
        <p14:creationId xmlns:p14="http://schemas.microsoft.com/office/powerpoint/2010/main" val="228483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132081" y="1669246"/>
            <a:ext cx="8824536" cy="4027506"/>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2858A383-EF59-412F-AD4B-1D8C227CB2D9}"/>
              </a:ext>
            </a:extLst>
          </p:cNvPr>
          <p:cNvSpPr>
            <a:spLocks noGrp="1"/>
          </p:cNvSpPr>
          <p:nvPr>
            <p:ph type="dt" idx="10"/>
          </p:nvPr>
        </p:nvSpPr>
        <p:spPr/>
        <p:txBody>
          <a:bodyPr/>
          <a:lstStyle/>
          <a:p>
            <a:fld id="{562B9910-87AC-4E8B-94C1-DCE24310455A}" type="datetime2">
              <a:rPr lang="en-US" smtClean="0"/>
              <a:t>Thursday, April 9, 2020</a:t>
            </a:fld>
            <a:endParaRPr lang="en-US"/>
          </a:p>
        </p:txBody>
      </p:sp>
    </p:spTree>
    <p:extLst>
      <p:ext uri="{BB962C8B-B14F-4D97-AF65-F5344CB8AC3E}">
        <p14:creationId xmlns:p14="http://schemas.microsoft.com/office/powerpoint/2010/main" val="30740993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367854" y="1669246"/>
            <a:ext cx="8352989" cy="4027506"/>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0392E00A-54C4-41B4-961D-55D4D147D8CD}"/>
              </a:ext>
            </a:extLst>
          </p:cNvPr>
          <p:cNvSpPr>
            <a:spLocks noGrp="1"/>
          </p:cNvSpPr>
          <p:nvPr>
            <p:ph type="dt" idx="10"/>
          </p:nvPr>
        </p:nvSpPr>
        <p:spPr/>
        <p:txBody>
          <a:bodyPr/>
          <a:lstStyle/>
          <a:p>
            <a:fld id="{86127331-4401-4360-B183-18D0346EC64F}" type="datetime2">
              <a:rPr lang="en-US" smtClean="0"/>
              <a:t>Thursday, April 9, 2020</a:t>
            </a:fld>
            <a:endParaRPr lang="en-US"/>
          </a:p>
        </p:txBody>
      </p:sp>
    </p:spTree>
    <p:extLst>
      <p:ext uri="{BB962C8B-B14F-4D97-AF65-F5344CB8AC3E}">
        <p14:creationId xmlns:p14="http://schemas.microsoft.com/office/powerpoint/2010/main" val="8437458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640589" y="1610631"/>
            <a:ext cx="7863030" cy="4274354"/>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5" name="Rectangle 4"/>
          <p:cNvSpPr/>
          <p:nvPr/>
        </p:nvSpPr>
        <p:spPr>
          <a:xfrm>
            <a:off x="726831" y="4349262"/>
            <a:ext cx="7608277" cy="137160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0BBB886B-3BF7-4DD6-BCE0-1C7B5E74FC5C}"/>
              </a:ext>
            </a:extLst>
          </p:cNvPr>
          <p:cNvSpPr>
            <a:spLocks noGrp="1"/>
          </p:cNvSpPr>
          <p:nvPr>
            <p:ph type="dt" idx="10"/>
          </p:nvPr>
        </p:nvSpPr>
        <p:spPr/>
        <p:txBody>
          <a:bodyPr/>
          <a:lstStyle/>
          <a:p>
            <a:fld id="{DC547F74-BEA1-40AD-A2D7-AAE06AED35B5}" type="datetime2">
              <a:rPr lang="en-US" smtClean="0"/>
              <a:t>Thursday, April 9, 2020</a:t>
            </a:fld>
            <a:endParaRPr lang="en-US"/>
          </a:p>
        </p:txBody>
      </p:sp>
    </p:spTree>
    <p:extLst>
      <p:ext uri="{BB962C8B-B14F-4D97-AF65-F5344CB8AC3E}">
        <p14:creationId xmlns:p14="http://schemas.microsoft.com/office/powerpoint/2010/main" val="314691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59" name="Shape 35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360" name="Shape 360"/>
          <p:cNvPicPr preferRelativeResize="0"/>
          <p:nvPr/>
        </p:nvPicPr>
        <p:blipFill>
          <a:blip r:embed="rId4">
            <a:extLst>
              <a:ext uri="{28A0092B-C50C-407E-A947-70E740481C1C}">
                <a14:useLocalDpi xmlns:a14="http://schemas.microsoft.com/office/drawing/2010/main" val="0"/>
              </a:ext>
            </a:extLst>
          </a:blip>
          <a:stretch>
            <a:fillRect/>
          </a:stretch>
        </p:blipFill>
        <p:spPr>
          <a:xfrm>
            <a:off x="617541" y="1223768"/>
            <a:ext cx="7942979" cy="4825339"/>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sp>
        <p:nvSpPr>
          <p:cNvPr id="2" name="Date Placeholder 1">
            <a:extLst>
              <a:ext uri="{FF2B5EF4-FFF2-40B4-BE49-F238E27FC236}">
                <a16:creationId xmlns:a16="http://schemas.microsoft.com/office/drawing/2014/main" id="{6F8B2DA6-70A6-4712-8DC0-D6F20D3B2006}"/>
              </a:ext>
            </a:extLst>
          </p:cNvPr>
          <p:cNvSpPr>
            <a:spLocks noGrp="1"/>
          </p:cNvSpPr>
          <p:nvPr>
            <p:ph type="dt" idx="10"/>
          </p:nvPr>
        </p:nvSpPr>
        <p:spPr/>
        <p:txBody>
          <a:bodyPr/>
          <a:lstStyle/>
          <a:p>
            <a:fld id="{6AB939AC-A53E-4F91-AFD7-F2E46BA461DF}" type="datetime2">
              <a:rPr lang="en-US" smtClean="0"/>
              <a:t>Thursday, April 9, 2020</a:t>
            </a:fld>
            <a:endParaRPr lang="en-US"/>
          </a:p>
        </p:txBody>
      </p:sp>
    </p:spTree>
    <p:extLst>
      <p:ext uri="{BB962C8B-B14F-4D97-AF65-F5344CB8AC3E}">
        <p14:creationId xmlns:p14="http://schemas.microsoft.com/office/powerpoint/2010/main" val="27201156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endParaRPr sz="2500" b="1"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endParaRPr lang="en-US" sz="2500" b="1" i="0"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r>
              <a:rPr lang="en-US" sz="2500" b="1" i="0" u="none" strike="noStrike" cap="none" dirty="0">
                <a:solidFill>
                  <a:schemeClr val="accent2"/>
                </a:solidFill>
                <a:latin typeface="Calibri"/>
                <a:ea typeface="Calibri"/>
                <a:cs typeface="Calibri"/>
                <a:sym typeface="Calibri"/>
              </a:rPr>
              <a:t>Selecting and Contacting Volunteers</a:t>
            </a:r>
            <a:endParaRPr lang="en-US" sz="2000" b="1"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sz="1800" b="1" i="1" u="sng" dirty="0">
              <a:solidFill>
                <a:srgbClr val="33CC33"/>
              </a:solidFill>
              <a:latin typeface="Calibri"/>
              <a:ea typeface="Calibri"/>
              <a:cs typeface="Calibri"/>
              <a:sym typeface="Calibri"/>
            </a:endParaRPr>
          </a:p>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63999BFD-F261-4C90-982F-BBCB5276C1CC}"/>
              </a:ext>
            </a:extLst>
          </p:cNvPr>
          <p:cNvSpPr>
            <a:spLocks noGrp="1"/>
          </p:cNvSpPr>
          <p:nvPr>
            <p:ph type="dt" idx="10"/>
          </p:nvPr>
        </p:nvSpPr>
        <p:spPr/>
        <p:txBody>
          <a:bodyPr/>
          <a:lstStyle/>
          <a:p>
            <a:fld id="{11B26F1D-345C-4CEE-AA00-AF18CA8076E1}" type="datetime2">
              <a:rPr lang="en-US" smtClean="0"/>
              <a:t>Thursday, April 9, 2020</a:t>
            </a:fld>
            <a:endParaRPr lang="en-US"/>
          </a:p>
        </p:txBody>
      </p:sp>
    </p:spTree>
    <p:extLst>
      <p:ext uri="{BB962C8B-B14F-4D97-AF65-F5344CB8AC3E}">
        <p14:creationId xmlns:p14="http://schemas.microsoft.com/office/powerpoint/2010/main" val="2353315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92" name="Shape 392"/>
          <p:cNvPicPr preferRelativeResize="0"/>
          <p:nvPr/>
        </p:nvPicPr>
        <p:blipFill>
          <a:blip r:embed="rId3">
            <a:extLst>
              <a:ext uri="{28A0092B-C50C-407E-A947-70E740481C1C}">
                <a14:useLocalDpi xmlns:a14="http://schemas.microsoft.com/office/drawing/2010/main" val="0"/>
              </a:ext>
            </a:extLst>
          </a:blip>
          <a:stretch>
            <a:fillRect/>
          </a:stretch>
        </p:blipFill>
        <p:spPr>
          <a:xfrm>
            <a:off x="152400" y="1932974"/>
            <a:ext cx="5432136" cy="4778269"/>
          </a:xfrm>
          <a:prstGeom prst="rect">
            <a:avLst/>
          </a:prstGeom>
          <a:noFill/>
          <a:ln>
            <a:noFill/>
          </a:ln>
        </p:spPr>
      </p:pic>
      <p:sp>
        <p:nvSpPr>
          <p:cNvPr id="384" name="Shape 384"/>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86" name="Shape 386"/>
          <p:cNvPicPr preferRelativeResize="0"/>
          <p:nvPr/>
        </p:nvPicPr>
        <p:blipFill rotWithShape="1">
          <a:blip r:embed="rId4">
            <a:alphaModFix/>
          </a:blip>
          <a:srcRect t="32521" b="28398"/>
          <a:stretch/>
        </p:blipFill>
        <p:spPr>
          <a:xfrm>
            <a:off x="2895600" y="-4863"/>
            <a:ext cx="3352800" cy="685800"/>
          </a:xfrm>
          <a:prstGeom prst="rect">
            <a:avLst/>
          </a:prstGeom>
          <a:noFill/>
          <a:ln>
            <a:noFill/>
          </a:ln>
        </p:spPr>
      </p:pic>
      <p:sp>
        <p:nvSpPr>
          <p:cNvPr id="388" name="Shape 388"/>
          <p:cNvSpPr txBox="1"/>
          <p:nvPr/>
        </p:nvSpPr>
        <p:spPr>
          <a:xfrm>
            <a:off x="152400" y="1173674"/>
            <a:ext cx="8891100" cy="759300"/>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lvl="0" rtl="0">
              <a:lnSpc>
                <a:spcPct val="90000"/>
              </a:lnSpc>
              <a:spcBef>
                <a:spcPts val="0"/>
              </a:spcBef>
              <a:buSzPct val="25000"/>
              <a:buNone/>
            </a:pPr>
            <a:r>
              <a:rPr lang="en-US" sz="2000" u="sng" dirty="0">
                <a:solidFill>
                  <a:srgbClr val="FFFFFF"/>
                </a:solidFill>
                <a:latin typeface="Calibri"/>
                <a:ea typeface="Calibri"/>
                <a:cs typeface="Calibri"/>
                <a:sym typeface="Calibri"/>
              </a:rPr>
              <a:t>What happens before selecting volunteers to contact! </a:t>
            </a:r>
          </a:p>
        </p:txBody>
      </p:sp>
      <p:sp>
        <p:nvSpPr>
          <p:cNvPr id="389" name="Shape 389"/>
          <p:cNvSpPr txBox="1"/>
          <p:nvPr/>
        </p:nvSpPr>
        <p:spPr>
          <a:xfrm>
            <a:off x="7035693" y="2247195"/>
            <a:ext cx="2007600" cy="1496700"/>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lvl="0" rtl="0">
              <a:spcBef>
                <a:spcPts val="0"/>
              </a:spcBef>
              <a:buSzPct val="25000"/>
              <a:buNone/>
            </a:pPr>
            <a:r>
              <a:rPr lang="en-US" sz="1800" dirty="0">
                <a:solidFill>
                  <a:srgbClr val="FFFFFF"/>
                </a:solidFill>
                <a:latin typeface="Calibri"/>
                <a:ea typeface="Calibri"/>
                <a:cs typeface="Calibri"/>
                <a:sym typeface="Calibri"/>
              </a:rPr>
              <a:t>View anonymous demographic information:  Age, BMI, conditions, medications</a:t>
            </a:r>
          </a:p>
        </p:txBody>
      </p:sp>
      <p:cxnSp>
        <p:nvCxnSpPr>
          <p:cNvPr id="390" name="Shape 390"/>
          <p:cNvCxnSpPr/>
          <p:nvPr/>
        </p:nvCxnSpPr>
        <p:spPr>
          <a:xfrm flipH="1">
            <a:off x="4714240" y="2860353"/>
            <a:ext cx="2321453" cy="1305247"/>
          </a:xfrm>
          <a:prstGeom prst="straightConnector1">
            <a:avLst/>
          </a:prstGeom>
          <a:noFill/>
          <a:ln w="38100" cap="flat" cmpd="sng">
            <a:solidFill>
              <a:srgbClr val="C00000"/>
            </a:solidFill>
            <a:prstDash val="solid"/>
            <a:miter/>
            <a:headEnd type="none" w="med" len="med"/>
            <a:tailEnd type="stealth" w="lg" len="lg"/>
          </a:ln>
        </p:spPr>
      </p:cxnSp>
      <p:sp>
        <p:nvSpPr>
          <p:cNvPr id="2" name="TextBox 1"/>
          <p:cNvSpPr txBox="1"/>
          <p:nvPr/>
        </p:nvSpPr>
        <p:spPr>
          <a:xfrm>
            <a:off x="5822540" y="4322108"/>
            <a:ext cx="3220753" cy="3077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r>
              <a:rPr lang="en-US" dirty="0"/>
              <a:t>Check who you would like to message</a:t>
            </a:r>
          </a:p>
        </p:txBody>
      </p:sp>
      <p:cxnSp>
        <p:nvCxnSpPr>
          <p:cNvPr id="5" name="Straight Arrow Connector 4"/>
          <p:cNvCxnSpPr/>
          <p:nvPr/>
        </p:nvCxnSpPr>
        <p:spPr>
          <a:xfrm flipH="1">
            <a:off x="528320" y="4559516"/>
            <a:ext cx="5294220" cy="2268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A2257A54-FC6F-4BF2-9C8A-6DE584B37483}"/>
              </a:ext>
            </a:extLst>
          </p:cNvPr>
          <p:cNvSpPr>
            <a:spLocks noGrp="1"/>
          </p:cNvSpPr>
          <p:nvPr>
            <p:ph type="dt" idx="10"/>
          </p:nvPr>
        </p:nvSpPr>
        <p:spPr/>
        <p:txBody>
          <a:bodyPr/>
          <a:lstStyle/>
          <a:p>
            <a:fld id="{ABF6F998-5978-4F55-9955-9EE3F8615E00}" type="datetime2">
              <a:rPr lang="en-US" smtClean="0"/>
              <a:t>Thursday, April 9, 2020</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4864"/>
            <a:ext cx="9144000" cy="690664"/>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32522" b="28398"/>
          <a:stretch/>
        </p:blipFill>
        <p:spPr>
          <a:xfrm>
            <a:off x="2895600" y="-4864"/>
            <a:ext cx="3352800" cy="685800"/>
          </a:xfrm>
          <a:prstGeom prst="rect">
            <a:avLst/>
          </a:prstGeom>
        </p:spPr>
      </p:pic>
      <p:sp>
        <p:nvSpPr>
          <p:cNvPr id="10" name="Rectangle 9"/>
          <p:cNvSpPr/>
          <p:nvPr/>
        </p:nvSpPr>
        <p:spPr>
          <a:xfrm>
            <a:off x="914400" y="838200"/>
            <a:ext cx="7315200" cy="914400"/>
          </a:xfrm>
          <a:prstGeom prst="rect">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a:solidFill>
                  <a:schemeClr val="tx2"/>
                </a:solidFill>
              </a:rPr>
              <a:t>How ResearchMatch Works</a:t>
            </a:r>
          </a:p>
        </p:txBody>
      </p:sp>
      <p:sp>
        <p:nvSpPr>
          <p:cNvPr id="7" name="Date Placeholder 6"/>
          <p:cNvSpPr>
            <a:spLocks noGrp="1"/>
          </p:cNvSpPr>
          <p:nvPr>
            <p:ph type="dt" sz="half" idx="10"/>
          </p:nvPr>
        </p:nvSpPr>
        <p:spPr>
          <a:xfrm>
            <a:off x="0" y="6492875"/>
            <a:ext cx="2057400" cy="365125"/>
          </a:xfrm>
        </p:spPr>
        <p:txBody>
          <a:bodyPr/>
          <a:lstStyle/>
          <a:p>
            <a:pPr>
              <a:defRPr/>
            </a:pPr>
            <a:fld id="{FD616B18-66F4-478B-9E59-48FD21E600D0}" type="datetime2">
              <a:rPr lang="en-US" smtClean="0"/>
              <a:t>Thursday, April 9, 2020</a:t>
            </a:fld>
            <a:endParaRPr lang="en-US" dirty="0"/>
          </a:p>
        </p:txBody>
      </p:sp>
      <p:pic>
        <p:nvPicPr>
          <p:cNvPr id="2" name="Picture 1"/>
          <p:cNvPicPr>
            <a:picLocks noChangeAspect="1"/>
          </p:cNvPicPr>
          <p:nvPr/>
        </p:nvPicPr>
        <p:blipFill>
          <a:blip r:embed="rId4"/>
          <a:stretch>
            <a:fillRect/>
          </a:stretch>
        </p:blipFill>
        <p:spPr>
          <a:xfrm>
            <a:off x="336396" y="1905000"/>
            <a:ext cx="1383341" cy="1645920"/>
          </a:xfrm>
          <a:prstGeom prst="rect">
            <a:avLst/>
          </a:prstGeom>
        </p:spPr>
      </p:pic>
      <p:sp>
        <p:nvSpPr>
          <p:cNvPr id="4" name="TextBox 3"/>
          <p:cNvSpPr txBox="1"/>
          <p:nvPr/>
        </p:nvSpPr>
        <p:spPr>
          <a:xfrm>
            <a:off x="-16648" y="3546063"/>
            <a:ext cx="2564420" cy="584775"/>
          </a:xfrm>
          <a:prstGeom prst="rect">
            <a:avLst/>
          </a:prstGeom>
          <a:noFill/>
        </p:spPr>
        <p:txBody>
          <a:bodyPr wrap="square" rtlCol="0">
            <a:spAutoFit/>
          </a:bodyPr>
          <a:lstStyle/>
          <a:p>
            <a:pPr algn="ctr"/>
            <a:r>
              <a:rPr lang="en-US" sz="1600" dirty="0"/>
              <a:t>Researcher registers &amp; adds IRB approved study</a:t>
            </a:r>
          </a:p>
        </p:txBody>
      </p:sp>
      <p:pic>
        <p:nvPicPr>
          <p:cNvPr id="6" name="Picture 5" descr="Clipart - &lt;strong&gt;checkbox&lt;/strong&gt; checked"/>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2378" y="2097924"/>
            <a:ext cx="408318" cy="405255"/>
          </a:xfrm>
          <a:prstGeom prst="rect">
            <a:avLst/>
          </a:prstGeom>
        </p:spPr>
      </p:pic>
      <p:sp>
        <p:nvSpPr>
          <p:cNvPr id="16" name="TextBox 15"/>
          <p:cNvSpPr txBox="1"/>
          <p:nvPr/>
        </p:nvSpPr>
        <p:spPr>
          <a:xfrm>
            <a:off x="3137161" y="2030606"/>
            <a:ext cx="3107610" cy="1384995"/>
          </a:xfrm>
          <a:prstGeom prst="rect">
            <a:avLst/>
          </a:prstGeom>
          <a:noFill/>
        </p:spPr>
        <p:txBody>
          <a:bodyPr wrap="square" rtlCol="0">
            <a:spAutoFit/>
          </a:bodyPr>
          <a:lstStyle/>
          <a:p>
            <a:r>
              <a:rPr lang="en-US" sz="2800" dirty="0"/>
              <a:t>PI Confirms</a:t>
            </a:r>
          </a:p>
          <a:p>
            <a:r>
              <a:rPr lang="en-US" sz="2800" dirty="0"/>
              <a:t>Liaison Confirms</a:t>
            </a:r>
          </a:p>
          <a:p>
            <a:r>
              <a:rPr lang="en-US" sz="2800" dirty="0"/>
              <a:t>Researcher Accepts</a:t>
            </a:r>
          </a:p>
        </p:txBody>
      </p:sp>
      <p:pic>
        <p:nvPicPr>
          <p:cNvPr id="17" name="Picture 16"/>
          <p:cNvPicPr>
            <a:picLocks noChangeAspect="1"/>
          </p:cNvPicPr>
          <p:nvPr/>
        </p:nvPicPr>
        <p:blipFill>
          <a:blip r:embed="rId6"/>
          <a:stretch>
            <a:fillRect/>
          </a:stretch>
        </p:blipFill>
        <p:spPr>
          <a:xfrm>
            <a:off x="2752229" y="2518869"/>
            <a:ext cx="408467" cy="408467"/>
          </a:xfrm>
          <a:prstGeom prst="rect">
            <a:avLst/>
          </a:prstGeom>
        </p:spPr>
      </p:pic>
      <p:pic>
        <p:nvPicPr>
          <p:cNvPr id="19" name="Picture 18"/>
          <p:cNvPicPr>
            <a:picLocks noChangeAspect="1"/>
          </p:cNvPicPr>
          <p:nvPr/>
        </p:nvPicPr>
        <p:blipFill>
          <a:blip r:embed="rId6"/>
          <a:stretch>
            <a:fillRect/>
          </a:stretch>
        </p:blipFill>
        <p:spPr>
          <a:xfrm>
            <a:off x="2752229" y="2958716"/>
            <a:ext cx="408467" cy="408467"/>
          </a:xfrm>
          <a:prstGeom prst="rect">
            <a:avLst/>
          </a:prstGeom>
        </p:spPr>
      </p:pic>
      <p:sp>
        <p:nvSpPr>
          <p:cNvPr id="20" name="Right Arrow 19"/>
          <p:cNvSpPr/>
          <p:nvPr/>
        </p:nvSpPr>
        <p:spPr>
          <a:xfrm>
            <a:off x="1785772" y="2515970"/>
            <a:ext cx="762000" cy="42689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p:cNvPicPr>
            <a:picLocks noChangeAspect="1"/>
          </p:cNvPicPr>
          <p:nvPr/>
        </p:nvPicPr>
        <p:blipFill>
          <a:blip r:embed="rId7"/>
          <a:stretch>
            <a:fillRect/>
          </a:stretch>
        </p:blipFill>
        <p:spPr>
          <a:xfrm>
            <a:off x="5995543" y="2467513"/>
            <a:ext cx="780356" cy="463336"/>
          </a:xfrm>
          <a:prstGeom prst="rect">
            <a:avLst/>
          </a:prstGeom>
        </p:spPr>
      </p:pic>
      <p:pic>
        <p:nvPicPr>
          <p:cNvPr id="22" name="Picture 2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10400" y="1952012"/>
            <a:ext cx="1645920" cy="1594052"/>
          </a:xfrm>
          <a:prstGeom prst="rect">
            <a:avLst/>
          </a:prstGeom>
        </p:spPr>
      </p:pic>
      <p:sp>
        <p:nvSpPr>
          <p:cNvPr id="23" name="TextBox 22"/>
          <p:cNvSpPr txBox="1"/>
          <p:nvPr/>
        </p:nvSpPr>
        <p:spPr>
          <a:xfrm>
            <a:off x="6842760" y="3546063"/>
            <a:ext cx="1981200" cy="584775"/>
          </a:xfrm>
          <a:prstGeom prst="rect">
            <a:avLst/>
          </a:prstGeom>
          <a:noFill/>
        </p:spPr>
        <p:txBody>
          <a:bodyPr wrap="square" rtlCol="0">
            <a:spAutoFit/>
          </a:bodyPr>
          <a:lstStyle/>
          <a:p>
            <a:pPr algn="ctr"/>
            <a:r>
              <a:rPr lang="en-US" sz="1600" dirty="0"/>
              <a:t>Researcher identifies volunteer pool</a:t>
            </a:r>
          </a:p>
        </p:txBody>
      </p:sp>
      <p:sp>
        <p:nvSpPr>
          <p:cNvPr id="24" name="Left-Up Arrow 23"/>
          <p:cNvSpPr/>
          <p:nvPr/>
        </p:nvSpPr>
        <p:spPr>
          <a:xfrm>
            <a:off x="7257993" y="4364917"/>
            <a:ext cx="914400" cy="1554480"/>
          </a:xfrm>
          <a:prstGeom prst="lef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9"/>
          <a:stretch>
            <a:fillRect/>
          </a:stretch>
        </p:blipFill>
        <p:spPr>
          <a:xfrm>
            <a:off x="5826951" y="5448588"/>
            <a:ext cx="1015809" cy="951426"/>
          </a:xfrm>
          <a:prstGeom prst="rect">
            <a:avLst/>
          </a:prstGeom>
        </p:spPr>
      </p:pic>
      <p:sp>
        <p:nvSpPr>
          <p:cNvPr id="28" name="Rectangle 27"/>
          <p:cNvSpPr/>
          <p:nvPr/>
        </p:nvSpPr>
        <p:spPr>
          <a:xfrm>
            <a:off x="7556500" y="4353509"/>
            <a:ext cx="673100" cy="361377"/>
          </a:xfrm>
          <a:prstGeom prst="rect">
            <a:avLst/>
          </a:prstGeom>
          <a:solidFill>
            <a:schemeClr val="bg1">
              <a:lumMod val="8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2">
                  <a:lumMod val="65000"/>
                </a:schemeClr>
              </a:solidFill>
            </a:endParaRPr>
          </a:p>
        </p:txBody>
      </p:sp>
      <p:sp>
        <p:nvSpPr>
          <p:cNvPr id="29" name="TextBox 28"/>
          <p:cNvSpPr txBox="1"/>
          <p:nvPr/>
        </p:nvSpPr>
        <p:spPr>
          <a:xfrm>
            <a:off x="5316107" y="4378067"/>
            <a:ext cx="2080889" cy="830997"/>
          </a:xfrm>
          <a:prstGeom prst="rect">
            <a:avLst/>
          </a:prstGeom>
          <a:noFill/>
        </p:spPr>
        <p:txBody>
          <a:bodyPr wrap="square" rtlCol="0">
            <a:spAutoFit/>
          </a:bodyPr>
          <a:lstStyle/>
          <a:p>
            <a:pPr algn="ctr"/>
            <a:r>
              <a:rPr lang="en-US" sz="1600" dirty="0"/>
              <a:t>RM sends Researcher’s contact message to selected volunteers</a:t>
            </a:r>
          </a:p>
        </p:txBody>
      </p:sp>
      <p:pic>
        <p:nvPicPr>
          <p:cNvPr id="30" name="Picture 29"/>
          <p:cNvPicPr>
            <a:picLocks noChangeAspect="1"/>
          </p:cNvPicPr>
          <p:nvPr/>
        </p:nvPicPr>
        <p:blipFill>
          <a:blip r:embed="rId10"/>
          <a:stretch>
            <a:fillRect/>
          </a:stretch>
        </p:blipFill>
        <p:spPr>
          <a:xfrm>
            <a:off x="2701233" y="4125475"/>
            <a:ext cx="2154188" cy="1568728"/>
          </a:xfrm>
          <a:prstGeom prst="rect">
            <a:avLst/>
          </a:prstGeom>
        </p:spPr>
      </p:pic>
      <p:sp>
        <p:nvSpPr>
          <p:cNvPr id="31" name="Left Arrow 30"/>
          <p:cNvSpPr/>
          <p:nvPr/>
        </p:nvSpPr>
        <p:spPr>
          <a:xfrm>
            <a:off x="4845881" y="5465603"/>
            <a:ext cx="773453" cy="45720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2737957" y="5568127"/>
            <a:ext cx="2074313" cy="1323439"/>
          </a:xfrm>
          <a:prstGeom prst="rect">
            <a:avLst/>
          </a:prstGeom>
          <a:noFill/>
        </p:spPr>
        <p:txBody>
          <a:bodyPr wrap="square" rtlCol="0">
            <a:spAutoFit/>
          </a:bodyPr>
          <a:lstStyle/>
          <a:p>
            <a:pPr algn="ctr"/>
            <a:r>
              <a:rPr lang="en-US" sz="1600" dirty="0"/>
              <a:t>Volunteers make final choice to share their identifiable contact information with the researcher</a:t>
            </a:r>
          </a:p>
        </p:txBody>
      </p:sp>
      <p:pic>
        <p:nvPicPr>
          <p:cNvPr id="34" name="Picture 33"/>
          <p:cNvPicPr>
            <a:picLocks noChangeAspect="1"/>
          </p:cNvPicPr>
          <p:nvPr/>
        </p:nvPicPr>
        <p:blipFill>
          <a:blip r:embed="rId11"/>
          <a:stretch>
            <a:fillRect/>
          </a:stretch>
        </p:blipFill>
        <p:spPr>
          <a:xfrm>
            <a:off x="1889725" y="5465603"/>
            <a:ext cx="792549" cy="493819"/>
          </a:xfrm>
          <a:prstGeom prst="rect">
            <a:avLst/>
          </a:prstGeom>
        </p:spPr>
      </p:pic>
      <p:pic>
        <p:nvPicPr>
          <p:cNvPr id="35" name="Picture 34"/>
          <p:cNvPicPr>
            <a:picLocks noChangeAspect="1"/>
          </p:cNvPicPr>
          <p:nvPr/>
        </p:nvPicPr>
        <p:blipFill>
          <a:blip r:embed="rId12"/>
          <a:stretch>
            <a:fillRect/>
          </a:stretch>
        </p:blipFill>
        <p:spPr>
          <a:xfrm>
            <a:off x="440985" y="5116056"/>
            <a:ext cx="1226609" cy="1156294"/>
          </a:xfrm>
          <a:prstGeom prst="rect">
            <a:avLst/>
          </a:prstGeom>
        </p:spPr>
      </p:pic>
      <p:sp>
        <p:nvSpPr>
          <p:cNvPr id="36" name="Up Arrow 35"/>
          <p:cNvSpPr/>
          <p:nvPr/>
        </p:nvSpPr>
        <p:spPr>
          <a:xfrm>
            <a:off x="1134676" y="4247877"/>
            <a:ext cx="457834" cy="751139"/>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87458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pic>
        <p:nvPicPr>
          <p:cNvPr id="392" name="Shape 392"/>
          <p:cNvPicPr preferRelativeResize="0"/>
          <p:nvPr/>
        </p:nvPicPr>
        <p:blipFill>
          <a:blip r:embed="rId3">
            <a:extLst>
              <a:ext uri="{28A0092B-C50C-407E-A947-70E740481C1C}">
                <a14:useLocalDpi xmlns:a14="http://schemas.microsoft.com/office/drawing/2010/main" val="0"/>
              </a:ext>
            </a:extLst>
          </a:blip>
          <a:stretch>
            <a:fillRect/>
          </a:stretch>
        </p:blipFill>
        <p:spPr>
          <a:xfrm>
            <a:off x="152400" y="1932974"/>
            <a:ext cx="5432136" cy="4778269"/>
          </a:xfrm>
          <a:prstGeom prst="rect">
            <a:avLst/>
          </a:prstGeom>
          <a:noFill/>
          <a:ln>
            <a:noFill/>
          </a:ln>
        </p:spPr>
      </p:pic>
      <p:sp>
        <p:nvSpPr>
          <p:cNvPr id="384" name="Shape 384"/>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86" name="Shape 386"/>
          <p:cNvPicPr preferRelativeResize="0"/>
          <p:nvPr/>
        </p:nvPicPr>
        <p:blipFill rotWithShape="1">
          <a:blip r:embed="rId4">
            <a:alphaModFix/>
          </a:blip>
          <a:srcRect t="32521" b="28398"/>
          <a:stretch/>
        </p:blipFill>
        <p:spPr>
          <a:xfrm>
            <a:off x="2895600" y="-4863"/>
            <a:ext cx="3352800" cy="685800"/>
          </a:xfrm>
          <a:prstGeom prst="rect">
            <a:avLst/>
          </a:prstGeom>
          <a:noFill/>
          <a:ln>
            <a:noFill/>
          </a:ln>
        </p:spPr>
      </p:pic>
      <p:sp>
        <p:nvSpPr>
          <p:cNvPr id="388" name="Shape 388"/>
          <p:cNvSpPr txBox="1"/>
          <p:nvPr/>
        </p:nvSpPr>
        <p:spPr>
          <a:xfrm>
            <a:off x="152400" y="1173674"/>
            <a:ext cx="8891100" cy="759300"/>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lvl="0" rtl="0">
              <a:lnSpc>
                <a:spcPct val="90000"/>
              </a:lnSpc>
              <a:spcBef>
                <a:spcPts val="0"/>
              </a:spcBef>
              <a:buSzPct val="25000"/>
              <a:buNone/>
            </a:pPr>
            <a:r>
              <a:rPr lang="en-US" sz="2000" u="sng" dirty="0">
                <a:solidFill>
                  <a:srgbClr val="FFFFFF"/>
                </a:solidFill>
                <a:latin typeface="Calibri"/>
                <a:ea typeface="Calibri"/>
                <a:cs typeface="Calibri"/>
                <a:sym typeface="Calibri"/>
              </a:rPr>
              <a:t>What happens before selecting volunteers to contact! </a:t>
            </a:r>
          </a:p>
        </p:txBody>
      </p:sp>
      <p:sp>
        <p:nvSpPr>
          <p:cNvPr id="389" name="Shape 389"/>
          <p:cNvSpPr txBox="1"/>
          <p:nvPr/>
        </p:nvSpPr>
        <p:spPr>
          <a:xfrm>
            <a:off x="6248400" y="4348480"/>
            <a:ext cx="2499360" cy="2097975"/>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lvl="0" rtl="0">
              <a:spcBef>
                <a:spcPts val="0"/>
              </a:spcBef>
              <a:buSzPct val="25000"/>
              <a:buNone/>
            </a:pPr>
            <a:r>
              <a:rPr lang="en-US" sz="1800" dirty="0">
                <a:solidFill>
                  <a:srgbClr val="FFFFFF"/>
                </a:solidFill>
                <a:latin typeface="Calibri"/>
                <a:ea typeface="Calibri"/>
                <a:cs typeface="Calibri"/>
                <a:sym typeface="Calibri"/>
              </a:rPr>
              <a:t>If your search results in more than 1,500 volunteers, you will be forced to manually or automatically select a number below 1,500 to contact. </a:t>
            </a:r>
          </a:p>
        </p:txBody>
      </p:sp>
      <p:cxnSp>
        <p:nvCxnSpPr>
          <p:cNvPr id="390" name="Shape 390"/>
          <p:cNvCxnSpPr/>
          <p:nvPr/>
        </p:nvCxnSpPr>
        <p:spPr>
          <a:xfrm flipH="1">
            <a:off x="3037841" y="5933440"/>
            <a:ext cx="3210559" cy="40640"/>
          </a:xfrm>
          <a:prstGeom prst="straightConnector1">
            <a:avLst/>
          </a:prstGeom>
          <a:noFill/>
          <a:ln w="38100" cap="flat" cmpd="sng">
            <a:solidFill>
              <a:srgbClr val="C00000"/>
            </a:solidFill>
            <a:prstDash val="solid"/>
            <a:miter/>
            <a:headEnd type="none" w="med" len="med"/>
            <a:tailEnd type="stealth" w="lg" len="lg"/>
          </a:ln>
        </p:spPr>
      </p:cxnSp>
      <p:sp>
        <p:nvSpPr>
          <p:cNvPr id="2" name="Date Placeholder 1">
            <a:extLst>
              <a:ext uri="{FF2B5EF4-FFF2-40B4-BE49-F238E27FC236}">
                <a16:creationId xmlns:a16="http://schemas.microsoft.com/office/drawing/2014/main" id="{D899BAD4-2473-42DD-A4D3-7362A0873242}"/>
              </a:ext>
            </a:extLst>
          </p:cNvPr>
          <p:cNvSpPr>
            <a:spLocks noGrp="1"/>
          </p:cNvSpPr>
          <p:nvPr>
            <p:ph type="dt" idx="10"/>
          </p:nvPr>
        </p:nvSpPr>
        <p:spPr/>
        <p:txBody>
          <a:bodyPr/>
          <a:lstStyle/>
          <a:p>
            <a:fld id="{6056D028-FDD2-49EA-A923-6E8E359BEBE7}" type="datetime2">
              <a:rPr lang="en-US" smtClean="0"/>
              <a:t>Thursday, April 9, 2020</a:t>
            </a:fld>
            <a:endParaRPr lang="en-US"/>
          </a:p>
        </p:txBody>
      </p:sp>
    </p:spTree>
    <p:extLst>
      <p:ext uri="{BB962C8B-B14F-4D97-AF65-F5344CB8AC3E}">
        <p14:creationId xmlns:p14="http://schemas.microsoft.com/office/powerpoint/2010/main" val="5788647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Shape 398"/>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399" name="Shape 399"/>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400" name="Shape 400"/>
          <p:cNvPicPr preferRelativeResize="0"/>
          <p:nvPr/>
        </p:nvPicPr>
        <p:blipFill>
          <a:blip r:embed="rId4">
            <a:extLst>
              <a:ext uri="{28A0092B-C50C-407E-A947-70E740481C1C}">
                <a14:useLocalDpi xmlns:a14="http://schemas.microsoft.com/office/drawing/2010/main" val="0"/>
              </a:ext>
            </a:extLst>
          </a:blip>
          <a:stretch>
            <a:fillRect/>
          </a:stretch>
        </p:blipFill>
        <p:spPr>
          <a:xfrm>
            <a:off x="1023224" y="886050"/>
            <a:ext cx="7691752" cy="5594944"/>
          </a:xfrm>
          <a:prstGeom prst="rect">
            <a:avLst/>
          </a:prstGeom>
          <a:noFill/>
          <a:ln w="28575" cap="flat" cmpd="sng">
            <a:solidFill>
              <a:schemeClr val="tx1"/>
            </a:solidFill>
            <a:prstDash val="solid"/>
            <a:round/>
            <a:headEnd type="none" w="med" len="med"/>
            <a:tailEnd type="none" w="med" len="med"/>
          </a:ln>
        </p:spPr>
      </p:pic>
      <p:sp>
        <p:nvSpPr>
          <p:cNvPr id="406" name="Shape 406"/>
          <p:cNvSpPr txBox="1"/>
          <p:nvPr/>
        </p:nvSpPr>
        <p:spPr>
          <a:xfrm>
            <a:off x="1233204" y="1283474"/>
            <a:ext cx="7219916" cy="1571485"/>
          </a:xfrm>
          <a:prstGeom prst="rect">
            <a:avLst/>
          </a:prstGeom>
          <a:solidFill>
            <a:schemeClr val="bg1"/>
          </a:solidFill>
          <a:ln>
            <a:solidFill>
              <a:schemeClr val="bg1"/>
            </a:solidFill>
          </a:ln>
          <a:effectLst>
            <a:outerShdw blurRad="50799" dist="38100" dir="5400000" algn="t" rotWithShape="0">
              <a:srgbClr val="000000">
                <a:alpha val="40000"/>
              </a:srgbClr>
            </a:outerShdw>
          </a:effectLst>
        </p:spPr>
        <p:txBody>
          <a:bodyPr lIns="91425" tIns="45700" rIns="91425" bIns="45700" anchor="t" anchorCtr="0">
            <a:noAutofit/>
          </a:bodyPr>
          <a:lstStyle/>
          <a:p>
            <a:pPr lvl="0">
              <a:buSzPct val="25000"/>
            </a:pPr>
            <a:r>
              <a:rPr lang="en-US" sz="1800" dirty="0">
                <a:latin typeface="Calibri"/>
                <a:ea typeface="Calibri"/>
                <a:cs typeface="Calibri"/>
                <a:sym typeface="Calibri"/>
              </a:rPr>
              <a:t>Only IRB approved contact message here. This means no direct contact information or urls</a:t>
            </a:r>
          </a:p>
        </p:txBody>
      </p:sp>
      <p:cxnSp>
        <p:nvCxnSpPr>
          <p:cNvPr id="10" name="Shape 416"/>
          <p:cNvCxnSpPr/>
          <p:nvPr/>
        </p:nvCxnSpPr>
        <p:spPr>
          <a:xfrm flipH="1">
            <a:off x="6451600" y="3837083"/>
            <a:ext cx="1076960" cy="552037"/>
          </a:xfrm>
          <a:prstGeom prst="straightConnector1">
            <a:avLst/>
          </a:prstGeom>
          <a:noFill/>
          <a:ln w="38100" cap="flat" cmpd="sng">
            <a:solidFill>
              <a:srgbClr val="C00000"/>
            </a:solidFill>
            <a:prstDash val="solid"/>
            <a:miter/>
            <a:headEnd type="none" w="med" len="med"/>
            <a:tailEnd type="stealth" w="lg" len="lg"/>
          </a:ln>
        </p:spPr>
      </p:cxnSp>
      <p:pic>
        <p:nvPicPr>
          <p:cNvPr id="405" name="Shape 405"/>
          <p:cNvPicPr preferRelativeResize="0"/>
          <p:nvPr/>
        </p:nvPicPr>
        <p:blipFill rotWithShape="1">
          <a:blip r:embed="rId5">
            <a:alphaModFix/>
          </a:blip>
          <a:srcRect/>
          <a:stretch/>
        </p:blipFill>
        <p:spPr>
          <a:xfrm>
            <a:off x="7321464" y="3252383"/>
            <a:ext cx="1664400" cy="584700"/>
          </a:xfrm>
          <a:prstGeom prst="rect">
            <a:avLst/>
          </a:prstGeom>
          <a:noFill/>
          <a:ln>
            <a:noFill/>
          </a:ln>
          <a:effectLst>
            <a:outerShdw blurRad="190500" algn="tl" rotWithShape="0">
              <a:srgbClr val="000000">
                <a:alpha val="69800"/>
              </a:srgbClr>
            </a:outerShdw>
          </a:effectLst>
        </p:spPr>
      </p:pic>
      <p:sp>
        <p:nvSpPr>
          <p:cNvPr id="13" name="Rectangle 12"/>
          <p:cNvSpPr/>
          <p:nvPr/>
        </p:nvSpPr>
        <p:spPr>
          <a:xfrm>
            <a:off x="1023224" y="5095851"/>
            <a:ext cx="7114936" cy="695349"/>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41CA7746-35FE-4F79-B392-31E4A4456AE6}"/>
              </a:ext>
            </a:extLst>
          </p:cNvPr>
          <p:cNvSpPr>
            <a:spLocks noGrp="1"/>
          </p:cNvSpPr>
          <p:nvPr>
            <p:ph type="dt" idx="10"/>
          </p:nvPr>
        </p:nvSpPr>
        <p:spPr/>
        <p:txBody>
          <a:bodyPr/>
          <a:lstStyle/>
          <a:p>
            <a:fld id="{74A445D3-B16D-4AD6-8462-FA3C8654A219}" type="datetime2">
              <a:rPr lang="en-US" smtClean="0"/>
              <a:t>Thursday, April 9, 2020</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425" name="Shape 425"/>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1600" y="795254"/>
            <a:ext cx="6197599" cy="5920506"/>
          </a:xfrm>
          <a:prstGeom prst="rect">
            <a:avLst/>
          </a:prstGeom>
          <a:ln w="28575">
            <a:solidFill>
              <a:schemeClr val="tx1"/>
            </a:solidFill>
          </a:ln>
        </p:spPr>
      </p:pic>
      <p:sp>
        <p:nvSpPr>
          <p:cNvPr id="3" name="Oval 2"/>
          <p:cNvSpPr/>
          <p:nvPr/>
        </p:nvSpPr>
        <p:spPr>
          <a:xfrm>
            <a:off x="2306320" y="1981200"/>
            <a:ext cx="4084320" cy="11074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8A9ABDC3-4A1D-4116-80E8-D25B76ED3663}"/>
              </a:ext>
            </a:extLst>
          </p:cNvPr>
          <p:cNvSpPr>
            <a:spLocks noGrp="1"/>
          </p:cNvSpPr>
          <p:nvPr>
            <p:ph type="dt" idx="10"/>
          </p:nvPr>
        </p:nvSpPr>
        <p:spPr/>
        <p:txBody>
          <a:bodyPr/>
          <a:lstStyle/>
          <a:p>
            <a:fld id="{A5B26CA1-3282-4DA2-A86B-0E6794B636C5}" type="datetime2">
              <a:rPr lang="en-US" smtClean="0"/>
              <a:t>Thursday, April 9, 2020</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41270" y="808888"/>
            <a:ext cx="7505702" cy="745393"/>
          </a:xfrm>
          <a:prstGeom prst="rect">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b="1" dirty="0"/>
              <a:t>Spanish Translation Live! </a:t>
            </a:r>
          </a:p>
        </p:txBody>
      </p:sp>
      <p:sp>
        <p:nvSpPr>
          <p:cNvPr id="13" name="Rectangle 12"/>
          <p:cNvSpPr/>
          <p:nvPr/>
        </p:nvSpPr>
        <p:spPr>
          <a:xfrm>
            <a:off x="0" y="-4864"/>
            <a:ext cx="9144000" cy="690664"/>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32522" b="28398"/>
          <a:stretch/>
        </p:blipFill>
        <p:spPr>
          <a:xfrm>
            <a:off x="2895600" y="-4864"/>
            <a:ext cx="3352800" cy="685800"/>
          </a:xfrm>
          <a:prstGeom prst="rect">
            <a:avLst/>
          </a:prstGeom>
        </p:spPr>
      </p:pic>
      <p:sp>
        <p:nvSpPr>
          <p:cNvPr id="5" name="Date Placeholder 4"/>
          <p:cNvSpPr>
            <a:spLocks noGrp="1"/>
          </p:cNvSpPr>
          <p:nvPr>
            <p:ph type="dt" sz="half" idx="10"/>
          </p:nvPr>
        </p:nvSpPr>
        <p:spPr>
          <a:xfrm>
            <a:off x="0" y="6492875"/>
            <a:ext cx="2057400" cy="365125"/>
          </a:xfrm>
        </p:spPr>
        <p:txBody>
          <a:bodyPr/>
          <a:lstStyle/>
          <a:p>
            <a:pPr>
              <a:defRPr/>
            </a:pPr>
            <a:fld id="{F95C8B86-8785-4062-9D64-034C9BA39A16}" type="datetime2">
              <a:rPr lang="en-US" smtClean="0"/>
              <a:t>Thursday, April 9, 2020</a:t>
            </a:fld>
            <a:endParaRPr lang="en-US" dirty="0"/>
          </a:p>
        </p:txBody>
      </p:sp>
      <p:sp>
        <p:nvSpPr>
          <p:cNvPr id="9" name="Shape 389"/>
          <p:cNvSpPr txBox="1"/>
          <p:nvPr/>
        </p:nvSpPr>
        <p:spPr>
          <a:xfrm>
            <a:off x="5577840" y="1677369"/>
            <a:ext cx="2769132" cy="4517528"/>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t" anchorCtr="0">
            <a:noAutofit/>
          </a:bodyPr>
          <a:lstStyle/>
          <a:p>
            <a:pPr lvl="0" rtl="0">
              <a:spcBef>
                <a:spcPts val="0"/>
              </a:spcBef>
              <a:buSzPct val="25000"/>
              <a:buNone/>
            </a:pPr>
            <a:r>
              <a:rPr lang="en-US" sz="1800" dirty="0">
                <a:solidFill>
                  <a:srgbClr val="FFFFFF"/>
                </a:solidFill>
                <a:latin typeface="Calibri"/>
                <a:ea typeface="Calibri"/>
                <a:cs typeface="Calibri"/>
                <a:sym typeface="Calibri"/>
              </a:rPr>
              <a:t>To recruit using the Spanish platform:</a:t>
            </a:r>
          </a:p>
          <a:p>
            <a:pPr marL="285750" lvl="0" indent="-285750" rtl="0">
              <a:spcBef>
                <a:spcPts val="0"/>
              </a:spcBef>
              <a:buSzPct val="25000"/>
              <a:buFont typeface="Arial" panose="020B0604020202020204" pitchFamily="34" charset="0"/>
              <a:buChar char="•"/>
            </a:pPr>
            <a:r>
              <a:rPr lang="en-US" sz="1800" dirty="0">
                <a:solidFill>
                  <a:srgbClr val="FFFFFF"/>
                </a:solidFill>
                <a:latin typeface="Calibri"/>
                <a:ea typeface="Calibri"/>
                <a:cs typeface="Calibri"/>
                <a:sym typeface="Calibri"/>
              </a:rPr>
              <a:t>Submit any Spanish messages to the IRB for approval </a:t>
            </a:r>
          </a:p>
          <a:p>
            <a:pPr marL="285750" lvl="0" indent="-285750" rtl="0">
              <a:spcBef>
                <a:spcPts val="0"/>
              </a:spcBef>
              <a:buSzPct val="25000"/>
              <a:buFont typeface="Arial" panose="020B0604020202020204" pitchFamily="34" charset="0"/>
              <a:buChar char="•"/>
            </a:pPr>
            <a:r>
              <a:rPr lang="en-US" sz="1800" dirty="0">
                <a:solidFill>
                  <a:srgbClr val="FFFFFF"/>
                </a:solidFill>
                <a:latin typeface="Calibri"/>
                <a:ea typeface="Calibri"/>
                <a:cs typeface="Calibri"/>
                <a:sym typeface="Calibri"/>
              </a:rPr>
              <a:t>Ensure you are prepared for inquiries from Spanish speaking volunteers</a:t>
            </a:r>
          </a:p>
        </p:txBody>
      </p:sp>
      <p:pic>
        <p:nvPicPr>
          <p:cNvPr id="3" name="Picture 2">
            <a:extLst>
              <a:ext uri="{FF2B5EF4-FFF2-40B4-BE49-F238E27FC236}">
                <a16:creationId xmlns:a16="http://schemas.microsoft.com/office/drawing/2014/main" id="{4F0F5DC2-47D9-4C76-B44B-DAE79C865010}"/>
              </a:ext>
            </a:extLst>
          </p:cNvPr>
          <p:cNvPicPr>
            <a:picLocks noChangeAspect="1"/>
          </p:cNvPicPr>
          <p:nvPr/>
        </p:nvPicPr>
        <p:blipFill>
          <a:blip r:embed="rId4"/>
          <a:stretch>
            <a:fillRect/>
          </a:stretch>
        </p:blipFill>
        <p:spPr>
          <a:xfrm>
            <a:off x="312797" y="1677369"/>
            <a:ext cx="5165605" cy="4905199"/>
          </a:xfrm>
          <a:prstGeom prst="rect">
            <a:avLst/>
          </a:prstGeom>
        </p:spPr>
      </p:pic>
    </p:spTree>
    <p:extLst>
      <p:ext uri="{BB962C8B-B14F-4D97-AF65-F5344CB8AC3E}">
        <p14:creationId xmlns:p14="http://schemas.microsoft.com/office/powerpoint/2010/main" val="13563725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41270" y="808888"/>
            <a:ext cx="7505702" cy="745393"/>
          </a:xfrm>
          <a:prstGeom prst="rect">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3200" b="1" dirty="0"/>
              <a:t>Spanish Translation Live! </a:t>
            </a:r>
          </a:p>
        </p:txBody>
      </p:sp>
      <p:sp>
        <p:nvSpPr>
          <p:cNvPr id="13" name="Rectangle 12"/>
          <p:cNvSpPr/>
          <p:nvPr/>
        </p:nvSpPr>
        <p:spPr>
          <a:xfrm>
            <a:off x="0" y="-4864"/>
            <a:ext cx="9144000" cy="690664"/>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32522" b="28398"/>
          <a:stretch/>
        </p:blipFill>
        <p:spPr>
          <a:xfrm>
            <a:off x="2895600" y="-4864"/>
            <a:ext cx="3352800" cy="685800"/>
          </a:xfrm>
          <a:prstGeom prst="rect">
            <a:avLst/>
          </a:prstGeom>
        </p:spPr>
      </p:pic>
      <p:sp>
        <p:nvSpPr>
          <p:cNvPr id="5" name="Date Placeholder 4"/>
          <p:cNvSpPr>
            <a:spLocks noGrp="1"/>
          </p:cNvSpPr>
          <p:nvPr>
            <p:ph type="dt" sz="half" idx="10"/>
          </p:nvPr>
        </p:nvSpPr>
        <p:spPr>
          <a:xfrm>
            <a:off x="0" y="6492875"/>
            <a:ext cx="2057400" cy="365125"/>
          </a:xfrm>
        </p:spPr>
        <p:txBody>
          <a:bodyPr/>
          <a:lstStyle/>
          <a:p>
            <a:pPr>
              <a:defRPr/>
            </a:pPr>
            <a:fld id="{1B3C7823-6732-460C-9D5B-4CEB5EC168C7}" type="datetime2">
              <a:rPr lang="en-US" smtClean="0"/>
              <a:t>Thursday, April 9, 2020</a:t>
            </a:fld>
            <a:endParaRPr lang="en-US" dirty="0"/>
          </a:p>
        </p:txBody>
      </p:sp>
      <p:sp>
        <p:nvSpPr>
          <p:cNvPr id="4" name="Right Arrow 3"/>
          <p:cNvSpPr/>
          <p:nvPr/>
        </p:nvSpPr>
        <p:spPr>
          <a:xfrm flipH="1">
            <a:off x="2057400" y="4221480"/>
            <a:ext cx="609600" cy="24384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F9F2963-3602-46FE-90AB-47CD31EA7E5E}"/>
              </a:ext>
            </a:extLst>
          </p:cNvPr>
          <p:cNvPicPr>
            <a:picLocks noChangeAspect="1"/>
          </p:cNvPicPr>
          <p:nvPr/>
        </p:nvPicPr>
        <p:blipFill>
          <a:blip r:embed="rId4"/>
          <a:stretch>
            <a:fillRect/>
          </a:stretch>
        </p:blipFill>
        <p:spPr>
          <a:xfrm>
            <a:off x="160233" y="2120201"/>
            <a:ext cx="8867775" cy="3476625"/>
          </a:xfrm>
          <a:prstGeom prst="rect">
            <a:avLst/>
          </a:prstGeom>
        </p:spPr>
      </p:pic>
      <p:cxnSp>
        <p:nvCxnSpPr>
          <p:cNvPr id="9" name="Straight Arrow Connector 8">
            <a:extLst>
              <a:ext uri="{FF2B5EF4-FFF2-40B4-BE49-F238E27FC236}">
                <a16:creationId xmlns:a16="http://schemas.microsoft.com/office/drawing/2014/main" id="{3F065E08-3F70-4A46-8247-F485C5D34F82}"/>
              </a:ext>
            </a:extLst>
          </p:cNvPr>
          <p:cNvCxnSpPr>
            <a:cxnSpLocks/>
          </p:cNvCxnSpPr>
          <p:nvPr/>
        </p:nvCxnSpPr>
        <p:spPr>
          <a:xfrm flipH="1">
            <a:off x="4861249" y="3793821"/>
            <a:ext cx="2631234" cy="6854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CA7C213-6D9D-4366-A1F0-65BC2C139D72}"/>
              </a:ext>
            </a:extLst>
          </p:cNvPr>
          <p:cNvCxnSpPr>
            <a:cxnSpLocks/>
          </p:cNvCxnSpPr>
          <p:nvPr/>
        </p:nvCxnSpPr>
        <p:spPr>
          <a:xfrm flipH="1">
            <a:off x="4497355" y="4585215"/>
            <a:ext cx="2587691" cy="7518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4059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p:nvPr/>
        </p:nvSpPr>
        <p:spPr>
          <a:xfrm>
            <a:off x="0" y="-4863"/>
            <a:ext cx="9144000" cy="690600"/>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pic>
        <p:nvPicPr>
          <p:cNvPr id="425" name="Shape 425"/>
          <p:cNvPicPr preferRelativeResize="0"/>
          <p:nvPr/>
        </p:nvPicPr>
        <p:blipFill rotWithShape="1">
          <a:blip r:embed="rId3">
            <a:alphaModFix/>
          </a:blip>
          <a:srcRect t="32521" b="28398"/>
          <a:stretch/>
        </p:blipFill>
        <p:spPr>
          <a:xfrm>
            <a:off x="2895600" y="-4863"/>
            <a:ext cx="3352800" cy="685800"/>
          </a:xfrm>
          <a:prstGeom prst="rect">
            <a:avLst/>
          </a:prstGeom>
          <a:noFill/>
          <a:ln>
            <a:noFill/>
          </a:ln>
        </p:spPr>
      </p:pic>
      <p:pic>
        <p:nvPicPr>
          <p:cNvPr id="426" name="Shape 426"/>
          <p:cNvPicPr preferRelativeResize="0"/>
          <p:nvPr/>
        </p:nvPicPr>
        <p:blipFill rotWithShape="1">
          <a:blip r:embed="rId4">
            <a:alphaModFix/>
          </a:blip>
          <a:srcRect/>
          <a:stretch/>
        </p:blipFill>
        <p:spPr>
          <a:xfrm>
            <a:off x="281550" y="1492486"/>
            <a:ext cx="8580900" cy="3066600"/>
          </a:xfrm>
          <a:prstGeom prst="rect">
            <a:avLst/>
          </a:prstGeom>
          <a:noFill/>
          <a:ln w="38100" cap="sq" cmpd="sng">
            <a:solidFill>
              <a:srgbClr val="000000"/>
            </a:solidFill>
            <a:prstDash val="solid"/>
            <a:miter/>
            <a:headEnd type="none" w="med" len="med"/>
            <a:tailEnd type="none" w="med" len="med"/>
          </a:ln>
          <a:effectLst>
            <a:outerShdw blurRad="50799" dist="38100" dir="2700000" algn="tl" rotWithShape="0">
              <a:srgbClr val="000000">
                <a:alpha val="42750"/>
              </a:srgbClr>
            </a:outerShdw>
          </a:effectLst>
        </p:spPr>
      </p:pic>
      <p:pic>
        <p:nvPicPr>
          <p:cNvPr id="427" name="Shape 427"/>
          <p:cNvPicPr preferRelativeResize="0"/>
          <p:nvPr/>
        </p:nvPicPr>
        <p:blipFill rotWithShape="1">
          <a:blip r:embed="rId5">
            <a:alphaModFix/>
          </a:blip>
          <a:srcRect/>
          <a:stretch/>
        </p:blipFill>
        <p:spPr>
          <a:xfrm>
            <a:off x="602625" y="3531361"/>
            <a:ext cx="2057400" cy="2238900"/>
          </a:xfrm>
          <a:prstGeom prst="rect">
            <a:avLst/>
          </a:prstGeom>
          <a:solidFill>
            <a:srgbClr val="ECECEC"/>
          </a:solidFill>
          <a:ln w="88900" cap="sq" cmpd="sng">
            <a:solidFill>
              <a:srgbClr val="FFFFFF"/>
            </a:solidFill>
            <a:prstDash val="solid"/>
            <a:miter/>
            <a:headEnd type="none" w="med" len="med"/>
            <a:tailEnd type="none" w="med" len="med"/>
          </a:ln>
          <a:effectLst>
            <a:outerShdw blurRad="54999" dist="18000" dir="5400000" algn="tl" rotWithShape="0">
              <a:srgbClr val="000000">
                <a:alpha val="40000"/>
              </a:srgbClr>
            </a:outerShdw>
          </a:effectLst>
        </p:spPr>
      </p:pic>
      <p:pic>
        <p:nvPicPr>
          <p:cNvPr id="428" name="Shape 428"/>
          <p:cNvPicPr preferRelativeResize="0"/>
          <p:nvPr/>
        </p:nvPicPr>
        <p:blipFill rotWithShape="1">
          <a:blip r:embed="rId6">
            <a:alphaModFix/>
          </a:blip>
          <a:srcRect/>
          <a:stretch/>
        </p:blipFill>
        <p:spPr>
          <a:xfrm>
            <a:off x="5720332" y="4922461"/>
            <a:ext cx="2358000" cy="847800"/>
          </a:xfrm>
          <a:prstGeom prst="rect">
            <a:avLst/>
          </a:prstGeom>
          <a:noFill/>
          <a:ln>
            <a:noFill/>
          </a:ln>
        </p:spPr>
      </p:pic>
      <p:pic>
        <p:nvPicPr>
          <p:cNvPr id="2" name="Picture 1"/>
          <p:cNvPicPr>
            <a:picLocks noChangeAspect="1"/>
          </p:cNvPicPr>
          <p:nvPr/>
        </p:nvPicPr>
        <p:blipFill>
          <a:blip r:embed="rId7"/>
          <a:stretch>
            <a:fillRect/>
          </a:stretch>
        </p:blipFill>
        <p:spPr>
          <a:xfrm>
            <a:off x="3038475" y="4988563"/>
            <a:ext cx="2303407" cy="701037"/>
          </a:xfrm>
          <a:prstGeom prst="rect">
            <a:avLst/>
          </a:prstGeom>
        </p:spPr>
      </p:pic>
      <p:sp>
        <p:nvSpPr>
          <p:cNvPr id="3" name="Date Placeholder 2">
            <a:extLst>
              <a:ext uri="{FF2B5EF4-FFF2-40B4-BE49-F238E27FC236}">
                <a16:creationId xmlns:a16="http://schemas.microsoft.com/office/drawing/2014/main" id="{62C95DFA-E602-4723-80DB-E7366C4DCCB2}"/>
              </a:ext>
            </a:extLst>
          </p:cNvPr>
          <p:cNvSpPr>
            <a:spLocks noGrp="1"/>
          </p:cNvSpPr>
          <p:nvPr>
            <p:ph type="dt" idx="10"/>
          </p:nvPr>
        </p:nvSpPr>
        <p:spPr/>
        <p:txBody>
          <a:bodyPr/>
          <a:lstStyle/>
          <a:p>
            <a:fld id="{54D5BD4A-2541-465A-84CE-BB960636D164}" type="datetime2">
              <a:rPr lang="en-US" smtClean="0"/>
              <a:t>Thursday, April 9, 2020</a:t>
            </a:fld>
            <a:endParaRPr lang="en-US"/>
          </a:p>
        </p:txBody>
      </p:sp>
    </p:spTree>
    <p:extLst>
      <p:ext uri="{BB962C8B-B14F-4D97-AF65-F5344CB8AC3E}">
        <p14:creationId xmlns:p14="http://schemas.microsoft.com/office/powerpoint/2010/main" val="35761169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61" y="21848"/>
            <a:ext cx="8631257" cy="6836152"/>
          </a:xfrm>
          <a:prstGeom prst="rect">
            <a:avLst/>
          </a:prstGeom>
        </p:spPr>
      </p:pic>
      <p:cxnSp>
        <p:nvCxnSpPr>
          <p:cNvPr id="7" name="Shape 416"/>
          <p:cNvCxnSpPr/>
          <p:nvPr/>
        </p:nvCxnSpPr>
        <p:spPr>
          <a:xfrm flipH="1">
            <a:off x="3232906" y="2883344"/>
            <a:ext cx="745513" cy="316523"/>
          </a:xfrm>
          <a:prstGeom prst="straightConnector1">
            <a:avLst/>
          </a:prstGeom>
          <a:noFill/>
          <a:ln w="38100" cap="flat" cmpd="sng">
            <a:solidFill>
              <a:srgbClr val="C00000"/>
            </a:solidFill>
            <a:prstDash val="solid"/>
            <a:miter/>
            <a:headEnd type="none" w="med" len="med"/>
            <a:tailEnd type="stealth" w="lg" len="lg"/>
          </a:ln>
        </p:spPr>
      </p:cxnSp>
      <p:cxnSp>
        <p:nvCxnSpPr>
          <p:cNvPr id="9" name="Shape 416"/>
          <p:cNvCxnSpPr/>
          <p:nvPr/>
        </p:nvCxnSpPr>
        <p:spPr>
          <a:xfrm flipH="1">
            <a:off x="2699506" y="5903101"/>
            <a:ext cx="745513" cy="316523"/>
          </a:xfrm>
          <a:prstGeom prst="straightConnector1">
            <a:avLst/>
          </a:prstGeom>
          <a:noFill/>
          <a:ln w="38100" cap="flat" cmpd="sng">
            <a:solidFill>
              <a:srgbClr val="C00000"/>
            </a:solidFill>
            <a:prstDash val="solid"/>
            <a:miter/>
            <a:headEnd type="none" w="med" len="med"/>
            <a:tailEnd type="stealth" w="lg" len="lg"/>
          </a:ln>
        </p:spPr>
      </p:cxnSp>
      <p:sp>
        <p:nvSpPr>
          <p:cNvPr id="2" name="TextBox 1"/>
          <p:cNvSpPr txBox="1"/>
          <p:nvPr/>
        </p:nvSpPr>
        <p:spPr>
          <a:xfrm rot="19175086">
            <a:off x="1211684" y="1615925"/>
            <a:ext cx="3143809" cy="461665"/>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sz="2400" b="1" dirty="0"/>
              <a:t>Recruitment studies</a:t>
            </a:r>
          </a:p>
        </p:txBody>
      </p:sp>
      <p:sp>
        <p:nvSpPr>
          <p:cNvPr id="4" name="Date Placeholder 3">
            <a:extLst>
              <a:ext uri="{FF2B5EF4-FFF2-40B4-BE49-F238E27FC236}">
                <a16:creationId xmlns:a16="http://schemas.microsoft.com/office/drawing/2014/main" id="{AF5EF928-843E-46D0-A203-F1CBF874083D}"/>
              </a:ext>
            </a:extLst>
          </p:cNvPr>
          <p:cNvSpPr>
            <a:spLocks noGrp="1"/>
          </p:cNvSpPr>
          <p:nvPr>
            <p:ph type="dt" idx="10"/>
          </p:nvPr>
        </p:nvSpPr>
        <p:spPr/>
        <p:txBody>
          <a:bodyPr/>
          <a:lstStyle/>
          <a:p>
            <a:fld id="{3C836DDE-C554-4259-A255-8B8D8B6B6945}" type="datetime2">
              <a:rPr lang="en-US" smtClean="0"/>
              <a:t>Thursday, April 9, 2020</a:t>
            </a:fld>
            <a:endParaRPr lang="en-US"/>
          </a:p>
        </p:txBody>
      </p:sp>
    </p:spTree>
    <p:extLst>
      <p:ext uri="{BB962C8B-B14F-4D97-AF65-F5344CB8AC3E}">
        <p14:creationId xmlns:p14="http://schemas.microsoft.com/office/powerpoint/2010/main" val="2165664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61" y="21848"/>
            <a:ext cx="8631257" cy="6836152"/>
          </a:xfrm>
          <a:prstGeom prst="rect">
            <a:avLst/>
          </a:prstGeom>
        </p:spPr>
      </p:pic>
      <p:sp>
        <p:nvSpPr>
          <p:cNvPr id="2" name="Date Placeholder 1">
            <a:extLst>
              <a:ext uri="{FF2B5EF4-FFF2-40B4-BE49-F238E27FC236}">
                <a16:creationId xmlns:a16="http://schemas.microsoft.com/office/drawing/2014/main" id="{4EA41374-973E-4DE4-9DDE-956991D29476}"/>
              </a:ext>
            </a:extLst>
          </p:cNvPr>
          <p:cNvSpPr>
            <a:spLocks noGrp="1"/>
          </p:cNvSpPr>
          <p:nvPr>
            <p:ph type="dt" idx="10"/>
          </p:nvPr>
        </p:nvSpPr>
        <p:spPr/>
        <p:txBody>
          <a:bodyPr/>
          <a:lstStyle/>
          <a:p>
            <a:fld id="{1AC7BD8B-A8A5-48BF-8CEA-6011683F2C3C}" type="datetime2">
              <a:rPr lang="en-US" smtClean="0"/>
              <a:t>Thursday, April 9, 2020</a:t>
            </a:fld>
            <a:endParaRPr lang="en-US"/>
          </a:p>
        </p:txBody>
      </p:sp>
    </p:spTree>
    <p:extLst>
      <p:ext uri="{BB962C8B-B14F-4D97-AF65-F5344CB8AC3E}">
        <p14:creationId xmlns:p14="http://schemas.microsoft.com/office/powerpoint/2010/main" val="3752216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61" y="21848"/>
            <a:ext cx="8631257" cy="6836152"/>
          </a:xfrm>
          <a:prstGeom prst="rect">
            <a:avLst/>
          </a:prstGeom>
        </p:spPr>
      </p:pic>
      <p:sp>
        <p:nvSpPr>
          <p:cNvPr id="2" name="Date Placeholder 1">
            <a:extLst>
              <a:ext uri="{FF2B5EF4-FFF2-40B4-BE49-F238E27FC236}">
                <a16:creationId xmlns:a16="http://schemas.microsoft.com/office/drawing/2014/main" id="{205EB0D7-3043-46DF-9BC8-3C3B83D23802}"/>
              </a:ext>
            </a:extLst>
          </p:cNvPr>
          <p:cNvSpPr>
            <a:spLocks noGrp="1"/>
          </p:cNvSpPr>
          <p:nvPr>
            <p:ph type="dt" idx="10"/>
          </p:nvPr>
        </p:nvSpPr>
        <p:spPr/>
        <p:txBody>
          <a:bodyPr/>
          <a:lstStyle/>
          <a:p>
            <a:fld id="{5637F9F8-7472-4425-9B6C-2F9E0FB16384}" type="datetime2">
              <a:rPr lang="en-US" smtClean="0"/>
              <a:t>Thursday, April 9, 2020</a:t>
            </a:fld>
            <a:endParaRPr lang="en-US"/>
          </a:p>
        </p:txBody>
      </p:sp>
    </p:spTree>
    <p:extLst>
      <p:ext uri="{BB962C8B-B14F-4D97-AF65-F5344CB8AC3E}">
        <p14:creationId xmlns:p14="http://schemas.microsoft.com/office/powerpoint/2010/main" val="34413804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361" y="21848"/>
            <a:ext cx="8631257" cy="6836152"/>
          </a:xfrm>
          <a:prstGeom prst="rect">
            <a:avLst/>
          </a:prstGeom>
        </p:spPr>
      </p:pic>
      <p:cxnSp>
        <p:nvCxnSpPr>
          <p:cNvPr id="5" name="Shape 416"/>
          <p:cNvCxnSpPr/>
          <p:nvPr/>
        </p:nvCxnSpPr>
        <p:spPr>
          <a:xfrm flipH="1" flipV="1">
            <a:off x="6190853" y="3374333"/>
            <a:ext cx="563238" cy="641574"/>
          </a:xfrm>
          <a:prstGeom prst="straightConnector1">
            <a:avLst/>
          </a:prstGeom>
          <a:noFill/>
          <a:ln w="38100" cap="flat" cmpd="sng">
            <a:solidFill>
              <a:srgbClr val="C00000"/>
            </a:solidFill>
            <a:prstDash val="solid"/>
            <a:miter/>
            <a:headEnd type="none" w="med" len="med"/>
            <a:tailEnd type="stealth" w="lg" len="lg"/>
          </a:ln>
        </p:spPr>
      </p:cxnSp>
      <p:sp>
        <p:nvSpPr>
          <p:cNvPr id="6" name="TextBox 5"/>
          <p:cNvSpPr txBox="1"/>
          <p:nvPr/>
        </p:nvSpPr>
        <p:spPr>
          <a:xfrm>
            <a:off x="263361" y="3974343"/>
            <a:ext cx="8839200" cy="923330"/>
          </a:xfrm>
          <a:prstGeom prst="rect">
            <a:avLst/>
          </a:prstGeom>
          <a:solidFill>
            <a:schemeClr val="accent1"/>
          </a:solidFill>
        </p:spPr>
        <p:txBody>
          <a:bodyPr wrap="square" rtlCol="0">
            <a:spAutoFit/>
          </a:bodyPr>
          <a:lstStyle/>
          <a:p>
            <a:r>
              <a:rPr lang="en-US" dirty="0">
                <a:solidFill>
                  <a:schemeClr val="bg1"/>
                </a:solidFill>
              </a:rPr>
              <a:t>When a researcher moves a volunteer into a FINAL OUTCOME:</a:t>
            </a:r>
          </a:p>
          <a:p>
            <a:r>
              <a:rPr lang="en-US" dirty="0">
                <a:solidFill>
                  <a:schemeClr val="bg1"/>
                </a:solidFill>
              </a:rPr>
              <a:t>Not Eligible, Not Used/Study Full, or Not Used/Other an automated email will be sent to the Volunteer letting them know they are no longer under consideration for the study. </a:t>
            </a:r>
          </a:p>
        </p:txBody>
      </p:sp>
      <p:pic>
        <p:nvPicPr>
          <p:cNvPr id="4" name="Picture 3">
            <a:extLst>
              <a:ext uri="{FF2B5EF4-FFF2-40B4-BE49-F238E27FC236}">
                <a16:creationId xmlns:a16="http://schemas.microsoft.com/office/drawing/2014/main" id="{DFAEDE8F-00D9-4B9E-8017-20CDD486FE37}"/>
              </a:ext>
            </a:extLst>
          </p:cNvPr>
          <p:cNvPicPr>
            <a:picLocks noChangeAspect="1"/>
          </p:cNvPicPr>
          <p:nvPr/>
        </p:nvPicPr>
        <p:blipFill>
          <a:blip r:embed="rId4"/>
          <a:stretch>
            <a:fillRect/>
          </a:stretch>
        </p:blipFill>
        <p:spPr>
          <a:xfrm>
            <a:off x="263361" y="6039080"/>
            <a:ext cx="8508499" cy="903924"/>
          </a:xfrm>
          <a:prstGeom prst="rect">
            <a:avLst/>
          </a:prstGeom>
        </p:spPr>
      </p:pic>
      <p:sp>
        <p:nvSpPr>
          <p:cNvPr id="2" name="Date Placeholder 1">
            <a:extLst>
              <a:ext uri="{FF2B5EF4-FFF2-40B4-BE49-F238E27FC236}">
                <a16:creationId xmlns:a16="http://schemas.microsoft.com/office/drawing/2014/main" id="{2398360D-C838-49A9-A00D-814F3C78A1F6}"/>
              </a:ext>
            </a:extLst>
          </p:cNvPr>
          <p:cNvSpPr>
            <a:spLocks noGrp="1"/>
          </p:cNvSpPr>
          <p:nvPr>
            <p:ph type="dt" idx="10"/>
          </p:nvPr>
        </p:nvSpPr>
        <p:spPr/>
        <p:txBody>
          <a:bodyPr/>
          <a:lstStyle/>
          <a:p>
            <a:fld id="{FE57BFD3-51F3-45FB-A317-4077689B0D96}" type="datetime2">
              <a:rPr lang="en-US" smtClean="0"/>
              <a:t>Thursday, April 9, 2020</a:t>
            </a:fld>
            <a:endParaRPr lang="en-US"/>
          </a:p>
        </p:txBody>
      </p:sp>
    </p:spTree>
    <p:extLst>
      <p:ext uri="{BB962C8B-B14F-4D97-AF65-F5344CB8AC3E}">
        <p14:creationId xmlns:p14="http://schemas.microsoft.com/office/powerpoint/2010/main" val="2409628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endParaRPr lang="en-US" sz="2500" b="1"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lang="en-US" sz="2500" b="1" dirty="0">
              <a:solidFill>
                <a:schemeClr val="accent2"/>
              </a:solidFill>
              <a:latin typeface="Calibri"/>
              <a:ea typeface="Calibri"/>
              <a:cs typeface="Calibri"/>
              <a:sym typeface="Calibri"/>
            </a:endParaRPr>
          </a:p>
          <a:p>
            <a:pPr marL="0" marR="0" lvl="0" indent="0" algn="ctr" rtl="0">
              <a:spcBef>
                <a:spcPts val="0"/>
              </a:spcBef>
              <a:spcAft>
                <a:spcPts val="0"/>
              </a:spcAft>
              <a:buNone/>
            </a:pPr>
            <a:r>
              <a:rPr lang="en-US" sz="2500" b="1" dirty="0">
                <a:solidFill>
                  <a:schemeClr val="accent2"/>
                </a:solidFill>
                <a:latin typeface="Calibri"/>
                <a:ea typeface="Calibri"/>
                <a:cs typeface="Calibri"/>
                <a:sym typeface="Calibri"/>
              </a:rPr>
              <a:t>How to Register your IRB Approved Study</a:t>
            </a:r>
            <a:endParaRPr lang="en-US" sz="2000" b="1"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sz="1800" b="1" i="1" u="sng" dirty="0">
              <a:solidFill>
                <a:srgbClr val="33CC33"/>
              </a:solidFill>
              <a:latin typeface="Calibri"/>
              <a:ea typeface="Calibri"/>
              <a:cs typeface="Calibri"/>
              <a:sym typeface="Calibri"/>
            </a:endParaRPr>
          </a:p>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94" name="Shape 94"/>
          <p:cNvSpPr txBox="1"/>
          <p:nvPr/>
        </p:nvSpPr>
        <p:spPr>
          <a:xfrm>
            <a:off x="0" y="6324600"/>
            <a:ext cx="838690" cy="2616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sz="1100" b="1">
                <a:solidFill>
                  <a:srgbClr val="FFFFFF"/>
                </a:solidFill>
                <a:latin typeface="Calibri"/>
                <a:ea typeface="Calibri"/>
                <a:cs typeface="Calibri"/>
                <a:sym typeface="Calibri"/>
              </a:rPr>
              <a:t>03.24.2017</a:t>
            </a: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EDFC3BA7-86A5-4F5F-8517-0A9023B2B9DA}"/>
              </a:ext>
            </a:extLst>
          </p:cNvPr>
          <p:cNvSpPr>
            <a:spLocks noGrp="1"/>
          </p:cNvSpPr>
          <p:nvPr>
            <p:ph type="dt" idx="10"/>
          </p:nvPr>
        </p:nvSpPr>
        <p:spPr/>
        <p:txBody>
          <a:bodyPr/>
          <a:lstStyle/>
          <a:p>
            <a:fld id="{9EE75959-5D6E-4210-B21B-874641DFFC2E}" type="datetime2">
              <a:rPr lang="en-US" smtClean="0"/>
              <a:t>Thursday, April 9, 2020</a:t>
            </a:fld>
            <a:endParaRPr lang="en-US"/>
          </a:p>
        </p:txBody>
      </p:sp>
    </p:spTree>
    <p:extLst>
      <p:ext uri="{BB962C8B-B14F-4D97-AF65-F5344CB8AC3E}">
        <p14:creationId xmlns:p14="http://schemas.microsoft.com/office/powerpoint/2010/main" val="40119058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9636" y="320675"/>
            <a:ext cx="8286749" cy="1325562"/>
          </a:xfrm>
        </p:spPr>
        <p:txBody>
          <a:bodyPr>
            <a:normAutofit fontScale="90000"/>
          </a:bodyPr>
          <a:lstStyle/>
          <a:p>
            <a:r>
              <a:rPr lang="en-US" dirty="0">
                <a:solidFill>
                  <a:schemeClr val="accent2">
                    <a:lumMod val="75000"/>
                  </a:schemeClr>
                </a:solidFill>
              </a:rPr>
              <a:t>Message for “Not Eligible” Volunteers</a:t>
            </a:r>
          </a:p>
        </p:txBody>
      </p:sp>
      <p:sp>
        <p:nvSpPr>
          <p:cNvPr id="4" name="Content Placeholder 3"/>
          <p:cNvSpPr>
            <a:spLocks noGrp="1"/>
          </p:cNvSpPr>
          <p:nvPr>
            <p:ph idx="1"/>
          </p:nvPr>
        </p:nvSpPr>
        <p:spPr/>
        <p:txBody>
          <a:bodyPr/>
          <a:lstStyle/>
          <a:p>
            <a:endParaRPr lang="en-US" dirty="0"/>
          </a:p>
        </p:txBody>
      </p:sp>
      <p:pic>
        <p:nvPicPr>
          <p:cNvPr id="2050" name="Picture 2" descr="4530d170-79db-42ed-b12a-03a2c3f004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636" y="1600200"/>
            <a:ext cx="8495763" cy="542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473500" y="1523923"/>
            <a:ext cx="8388033" cy="2056938"/>
          </a:xfrm>
          <a:prstGeom prst="rect">
            <a:avLst/>
          </a:prstGeom>
        </p:spPr>
      </p:pic>
      <p:sp>
        <p:nvSpPr>
          <p:cNvPr id="6" name="Date Placeholder 5">
            <a:extLst>
              <a:ext uri="{FF2B5EF4-FFF2-40B4-BE49-F238E27FC236}">
                <a16:creationId xmlns:a16="http://schemas.microsoft.com/office/drawing/2014/main" id="{3D95F7C3-6387-4DE9-AFFD-28FD0249108C}"/>
              </a:ext>
            </a:extLst>
          </p:cNvPr>
          <p:cNvSpPr>
            <a:spLocks noGrp="1"/>
          </p:cNvSpPr>
          <p:nvPr>
            <p:ph type="dt" idx="10"/>
          </p:nvPr>
        </p:nvSpPr>
        <p:spPr/>
        <p:txBody>
          <a:bodyPr/>
          <a:lstStyle/>
          <a:p>
            <a:fld id="{761FD389-C27A-4B3B-BE3F-50B38C166E41}" type="datetime2">
              <a:rPr lang="en-US" smtClean="0"/>
              <a:t>Thursday, April 9, 2020</a:t>
            </a:fld>
            <a:endParaRPr lang="en-US"/>
          </a:p>
        </p:txBody>
      </p:sp>
    </p:spTree>
    <p:extLst>
      <p:ext uri="{BB962C8B-B14F-4D97-AF65-F5344CB8AC3E}">
        <p14:creationId xmlns:p14="http://schemas.microsoft.com/office/powerpoint/2010/main" val="9473040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8762" y="0"/>
            <a:ext cx="6086475" cy="6858000"/>
          </a:xfrm>
          <a:prstGeom prst="rect">
            <a:avLst/>
          </a:prstGeom>
        </p:spPr>
      </p:pic>
      <p:cxnSp>
        <p:nvCxnSpPr>
          <p:cNvPr id="11" name="Shape 416"/>
          <p:cNvCxnSpPr/>
          <p:nvPr/>
        </p:nvCxnSpPr>
        <p:spPr>
          <a:xfrm flipH="1">
            <a:off x="5685161" y="3270738"/>
            <a:ext cx="745513" cy="316523"/>
          </a:xfrm>
          <a:prstGeom prst="straightConnector1">
            <a:avLst/>
          </a:prstGeom>
          <a:noFill/>
          <a:ln w="38100" cap="flat" cmpd="sng">
            <a:solidFill>
              <a:srgbClr val="C00000"/>
            </a:solidFill>
            <a:prstDash val="solid"/>
            <a:miter/>
            <a:headEnd type="none" w="med" len="med"/>
            <a:tailEnd type="stealth" w="lg" len="lg"/>
          </a:ln>
        </p:spPr>
      </p:cxnSp>
      <p:pic>
        <p:nvPicPr>
          <p:cNvPr id="3" name="Picture 2"/>
          <p:cNvPicPr>
            <a:picLocks noChangeAspect="1"/>
          </p:cNvPicPr>
          <p:nvPr/>
        </p:nvPicPr>
        <p:blipFill>
          <a:blip r:embed="rId4"/>
          <a:stretch>
            <a:fillRect/>
          </a:stretch>
        </p:blipFill>
        <p:spPr>
          <a:xfrm>
            <a:off x="2052335" y="3958445"/>
            <a:ext cx="2814305" cy="1480154"/>
          </a:xfrm>
          <a:prstGeom prst="rect">
            <a:avLst/>
          </a:prstGeom>
        </p:spPr>
      </p:pic>
      <p:pic>
        <p:nvPicPr>
          <p:cNvPr id="5" name="Picture 4"/>
          <p:cNvPicPr>
            <a:picLocks noChangeAspect="1"/>
          </p:cNvPicPr>
          <p:nvPr/>
        </p:nvPicPr>
        <p:blipFill rotWithShape="1">
          <a:blip r:embed="rId4"/>
          <a:srcRect t="-2947" b="53524"/>
          <a:stretch/>
        </p:blipFill>
        <p:spPr>
          <a:xfrm>
            <a:off x="2052335" y="5384800"/>
            <a:ext cx="2814305" cy="731520"/>
          </a:xfrm>
          <a:prstGeom prst="rect">
            <a:avLst/>
          </a:prstGeom>
        </p:spPr>
      </p:pic>
      <p:sp>
        <p:nvSpPr>
          <p:cNvPr id="4" name="TextBox 3"/>
          <p:cNvSpPr txBox="1"/>
          <p:nvPr/>
        </p:nvSpPr>
        <p:spPr>
          <a:xfrm rot="19712481">
            <a:off x="2677697" y="2610871"/>
            <a:ext cx="2911374" cy="400110"/>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sz="2000" b="1" dirty="0">
                <a:solidFill>
                  <a:schemeClr val="tx1"/>
                </a:solidFill>
              </a:rPr>
              <a:t>For SURVEY STUDIES</a:t>
            </a:r>
          </a:p>
        </p:txBody>
      </p:sp>
      <p:sp>
        <p:nvSpPr>
          <p:cNvPr id="6" name="Date Placeholder 5">
            <a:extLst>
              <a:ext uri="{FF2B5EF4-FFF2-40B4-BE49-F238E27FC236}">
                <a16:creationId xmlns:a16="http://schemas.microsoft.com/office/drawing/2014/main" id="{A3374293-ABB6-4CCB-B1C2-CD45A4EF2F7F}"/>
              </a:ext>
            </a:extLst>
          </p:cNvPr>
          <p:cNvSpPr>
            <a:spLocks noGrp="1"/>
          </p:cNvSpPr>
          <p:nvPr>
            <p:ph type="dt" idx="10"/>
          </p:nvPr>
        </p:nvSpPr>
        <p:spPr/>
        <p:txBody>
          <a:bodyPr/>
          <a:lstStyle/>
          <a:p>
            <a:fld id="{F195E8B5-3281-44F5-9518-AD9E474DC66E}" type="datetime2">
              <a:rPr lang="en-US" smtClean="0"/>
              <a:t>Thursday, April 9, 2020</a:t>
            </a:fld>
            <a:endParaRPr lang="en-US"/>
          </a:p>
        </p:txBody>
      </p:sp>
    </p:spTree>
    <p:extLst>
      <p:ext uri="{BB962C8B-B14F-4D97-AF65-F5344CB8AC3E}">
        <p14:creationId xmlns:p14="http://schemas.microsoft.com/office/powerpoint/2010/main" val="5112814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8762" y="0"/>
            <a:ext cx="6086475" cy="6858000"/>
          </a:xfrm>
          <a:prstGeom prst="rect">
            <a:avLst/>
          </a:prstGeom>
        </p:spPr>
      </p:pic>
      <p:cxnSp>
        <p:nvCxnSpPr>
          <p:cNvPr id="11" name="Shape 416"/>
          <p:cNvCxnSpPr/>
          <p:nvPr/>
        </p:nvCxnSpPr>
        <p:spPr>
          <a:xfrm flipH="1">
            <a:off x="6869724" y="1781908"/>
            <a:ext cx="745513" cy="316523"/>
          </a:xfrm>
          <a:prstGeom prst="straightConnector1">
            <a:avLst/>
          </a:prstGeom>
          <a:noFill/>
          <a:ln w="38100" cap="flat" cmpd="sng">
            <a:solidFill>
              <a:srgbClr val="C00000"/>
            </a:solidFill>
            <a:prstDash val="solid"/>
            <a:miter/>
            <a:headEnd type="none" w="med" len="med"/>
            <a:tailEnd type="stealth" w="lg" len="lg"/>
          </a:ln>
        </p:spPr>
      </p:cxnSp>
      <p:pic>
        <p:nvPicPr>
          <p:cNvPr id="4" name="Picture 3"/>
          <p:cNvPicPr>
            <a:picLocks noChangeAspect="1"/>
          </p:cNvPicPr>
          <p:nvPr/>
        </p:nvPicPr>
        <p:blipFill>
          <a:blip r:embed="rId4"/>
          <a:stretch>
            <a:fillRect/>
          </a:stretch>
        </p:blipFill>
        <p:spPr>
          <a:xfrm>
            <a:off x="2052335" y="3958445"/>
            <a:ext cx="2814305" cy="1480154"/>
          </a:xfrm>
          <a:prstGeom prst="rect">
            <a:avLst/>
          </a:prstGeom>
        </p:spPr>
      </p:pic>
      <p:pic>
        <p:nvPicPr>
          <p:cNvPr id="5" name="Picture 4"/>
          <p:cNvPicPr>
            <a:picLocks noChangeAspect="1"/>
          </p:cNvPicPr>
          <p:nvPr/>
        </p:nvPicPr>
        <p:blipFill rotWithShape="1">
          <a:blip r:embed="rId4"/>
          <a:srcRect t="-2947" b="53524"/>
          <a:stretch/>
        </p:blipFill>
        <p:spPr>
          <a:xfrm>
            <a:off x="2052335" y="5384800"/>
            <a:ext cx="2814305" cy="731520"/>
          </a:xfrm>
          <a:prstGeom prst="rect">
            <a:avLst/>
          </a:prstGeom>
        </p:spPr>
      </p:pic>
      <p:sp>
        <p:nvSpPr>
          <p:cNvPr id="3" name="Date Placeholder 2">
            <a:extLst>
              <a:ext uri="{FF2B5EF4-FFF2-40B4-BE49-F238E27FC236}">
                <a16:creationId xmlns:a16="http://schemas.microsoft.com/office/drawing/2014/main" id="{79E06607-645B-4D88-A3CB-4C1669B0D8CB}"/>
              </a:ext>
            </a:extLst>
          </p:cNvPr>
          <p:cNvSpPr>
            <a:spLocks noGrp="1"/>
          </p:cNvSpPr>
          <p:nvPr>
            <p:ph type="dt" idx="10"/>
          </p:nvPr>
        </p:nvSpPr>
        <p:spPr/>
        <p:txBody>
          <a:bodyPr/>
          <a:lstStyle/>
          <a:p>
            <a:fld id="{7B267352-FC03-4576-BBF4-66E7F6E96FFE}" type="datetime2">
              <a:rPr lang="en-US" smtClean="0"/>
              <a:t>Thursday, April 9, 2020</a:t>
            </a:fld>
            <a:endParaRPr lang="en-US"/>
          </a:p>
        </p:txBody>
      </p:sp>
    </p:spTree>
    <p:extLst>
      <p:ext uri="{BB962C8B-B14F-4D97-AF65-F5344CB8AC3E}">
        <p14:creationId xmlns:p14="http://schemas.microsoft.com/office/powerpoint/2010/main" val="40346567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500" b="0" i="0" u="none" strike="noStrike" kern="0" cap="none" spc="0" normalizeH="0" baseline="0" noProof="0" dirty="0">
              <a:ln>
                <a:noFill/>
              </a:ln>
              <a:solidFill>
                <a:srgbClr val="000000"/>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00" b="1" i="0" u="none" strike="noStrike" kern="0" cap="none" spc="0" normalizeH="0" baseline="0" noProof="0" dirty="0">
              <a:ln>
                <a:noFill/>
              </a:ln>
              <a:solidFill>
                <a:srgbClr val="F68D2E"/>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00" b="1" i="0" u="none" strike="noStrike" kern="0" cap="none" spc="0" normalizeH="0" baseline="0" noProof="0" dirty="0">
              <a:ln>
                <a:noFill/>
              </a:ln>
              <a:solidFill>
                <a:srgbClr val="F68D2E"/>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0" cap="none" spc="0" normalizeH="0" baseline="0" noProof="0" dirty="0">
                <a:ln>
                  <a:noFill/>
                </a:ln>
                <a:solidFill>
                  <a:srgbClr val="F68D2E"/>
                </a:solidFill>
                <a:effectLst/>
                <a:uLnTx/>
                <a:uFillTx/>
                <a:latin typeface="Calibri"/>
                <a:ea typeface="Calibri"/>
                <a:cs typeface="Calibri"/>
                <a:sym typeface="Calibri"/>
              </a:rPr>
              <a:t>ResearchMatch Trials Today Search Tool</a:t>
            </a:r>
            <a:endParaRPr kumimoji="0" lang="en-US" sz="2000" b="1" i="0" u="none" strike="noStrike" kern="0" cap="none" spc="0" normalizeH="0" baseline="0" noProof="0" dirty="0">
              <a:ln>
                <a:noFill/>
              </a:ln>
              <a:solidFill>
                <a:srgbClr val="F68D2E"/>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1" i="1" u="sng" strike="noStrike" kern="0" cap="none" spc="0" normalizeH="0" baseline="0" noProof="0" dirty="0">
              <a:ln>
                <a:noFill/>
              </a:ln>
              <a:solidFill>
                <a:srgbClr val="33CC33"/>
              </a:solidFill>
              <a:effectLst/>
              <a:uLnTx/>
              <a:uFillTx/>
              <a:latin typeface="Calibri"/>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5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endParaRPr kumimoji="0" lang="en-US" sz="4000" b="1" i="0" u="none" strike="noStrike" kern="0" cap="none" spc="0" normalizeH="0" baseline="0" noProof="0" dirty="0">
                <a:ln>
                  <a:noFill/>
                </a:ln>
                <a:solidFill>
                  <a:srgbClr val="FFFFFF"/>
                </a:solidFill>
                <a:effectLst/>
                <a:uLnTx/>
                <a:uFillTx/>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94" name="Shape 94"/>
          <p:cNvSpPr txBox="1"/>
          <p:nvPr/>
        </p:nvSpPr>
        <p:spPr>
          <a:xfrm>
            <a:off x="0" y="6324600"/>
            <a:ext cx="838690" cy="261609"/>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1100" b="1" i="0" u="none" strike="noStrike" kern="0" cap="none" spc="0" normalizeH="0" baseline="0" noProof="0">
                <a:ln>
                  <a:noFill/>
                </a:ln>
                <a:solidFill>
                  <a:srgbClr val="FFFFFF"/>
                </a:solidFill>
                <a:effectLst/>
                <a:uLnTx/>
                <a:uFillTx/>
                <a:latin typeface="Calibri"/>
                <a:ea typeface="Calibri"/>
                <a:cs typeface="Calibri"/>
                <a:sym typeface="Calibri"/>
              </a:rPr>
              <a:t>03.24.2017</a:t>
            </a: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 name="Date Placeholder 1">
            <a:extLst>
              <a:ext uri="{FF2B5EF4-FFF2-40B4-BE49-F238E27FC236}">
                <a16:creationId xmlns:a16="http://schemas.microsoft.com/office/drawing/2014/main" id="{33869973-72D7-4FCD-BECC-7E468843C5CE}"/>
              </a:ext>
            </a:extLst>
          </p:cNvPr>
          <p:cNvSpPr>
            <a:spLocks noGrp="1"/>
          </p:cNvSpPr>
          <p:nvPr>
            <p:ph type="dt" idx="10"/>
          </p:nvPr>
        </p:nvSpPr>
        <p:spPr/>
        <p:txBody>
          <a:bodyPr/>
          <a:lstStyle/>
          <a:p>
            <a:fld id="{B45480A2-A53C-496E-B7CC-24E1DC92AAC4}" type="datetime2">
              <a:rPr lang="en-US" smtClean="0"/>
              <a:t>Thursday, April 9, 2020</a:t>
            </a:fld>
            <a:endParaRPr lang="en-US"/>
          </a:p>
        </p:txBody>
      </p:sp>
    </p:spTree>
    <p:extLst>
      <p:ext uri="{BB962C8B-B14F-4D97-AF65-F5344CB8AC3E}">
        <p14:creationId xmlns:p14="http://schemas.microsoft.com/office/powerpoint/2010/main" val="3949958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680936"/>
            <a:ext cx="9144000" cy="5707023"/>
          </a:xfrm>
          <a:prstGeom prst="rect">
            <a:avLst/>
          </a:prstGeom>
        </p:spPr>
      </p:pic>
      <p:sp>
        <p:nvSpPr>
          <p:cNvPr id="2" name="Date Placeholder 1">
            <a:extLst>
              <a:ext uri="{FF2B5EF4-FFF2-40B4-BE49-F238E27FC236}">
                <a16:creationId xmlns:a16="http://schemas.microsoft.com/office/drawing/2014/main" id="{951D8BFC-FEB4-4DC3-996C-E46007A17C9F}"/>
              </a:ext>
            </a:extLst>
          </p:cNvPr>
          <p:cNvSpPr>
            <a:spLocks noGrp="1"/>
          </p:cNvSpPr>
          <p:nvPr>
            <p:ph type="dt" idx="10"/>
          </p:nvPr>
        </p:nvSpPr>
        <p:spPr/>
        <p:txBody>
          <a:bodyPr/>
          <a:lstStyle/>
          <a:p>
            <a:fld id="{DA815DFE-2C14-4018-9E8F-DACE8BE955BD}" type="datetime2">
              <a:rPr lang="en-US" smtClean="0"/>
              <a:t>Thursday, April 9, 2020</a:t>
            </a:fld>
            <a:endParaRPr lang="en-US"/>
          </a:p>
        </p:txBody>
      </p:sp>
    </p:spTree>
    <p:extLst>
      <p:ext uri="{BB962C8B-B14F-4D97-AF65-F5344CB8AC3E}">
        <p14:creationId xmlns:p14="http://schemas.microsoft.com/office/powerpoint/2010/main" val="39071386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3">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08452"/>
            <a:ext cx="9144000" cy="3103251"/>
          </a:xfrm>
          <a:prstGeom prst="rect">
            <a:avLst/>
          </a:prstGeom>
        </p:spPr>
      </p:pic>
      <p:sp>
        <p:nvSpPr>
          <p:cNvPr id="2" name="Rectangle 1"/>
          <p:cNvSpPr/>
          <p:nvPr/>
        </p:nvSpPr>
        <p:spPr>
          <a:xfrm>
            <a:off x="11723" y="4511703"/>
            <a:ext cx="9144000" cy="13967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hape 416"/>
          <p:cNvCxnSpPr/>
          <p:nvPr/>
        </p:nvCxnSpPr>
        <p:spPr>
          <a:xfrm flipH="1">
            <a:off x="1699848" y="4255477"/>
            <a:ext cx="773721" cy="23446"/>
          </a:xfrm>
          <a:prstGeom prst="straightConnector1">
            <a:avLst/>
          </a:prstGeom>
          <a:noFill/>
          <a:ln w="38100" cap="flat" cmpd="sng">
            <a:solidFill>
              <a:srgbClr val="C00000"/>
            </a:solidFill>
            <a:prstDash val="solid"/>
            <a:miter/>
            <a:headEnd type="none" w="med" len="med"/>
            <a:tailEnd type="stealth" w="lg" len="lg"/>
          </a:ln>
        </p:spPr>
      </p:cxnSp>
      <p:sp>
        <p:nvSpPr>
          <p:cNvPr id="4" name="Date Placeholder 3">
            <a:extLst>
              <a:ext uri="{FF2B5EF4-FFF2-40B4-BE49-F238E27FC236}">
                <a16:creationId xmlns:a16="http://schemas.microsoft.com/office/drawing/2014/main" id="{C0F867A1-7E20-45A7-B58A-D84FB5CB90B2}"/>
              </a:ext>
            </a:extLst>
          </p:cNvPr>
          <p:cNvSpPr>
            <a:spLocks noGrp="1"/>
          </p:cNvSpPr>
          <p:nvPr>
            <p:ph type="dt" idx="10"/>
          </p:nvPr>
        </p:nvSpPr>
        <p:spPr/>
        <p:txBody>
          <a:bodyPr/>
          <a:lstStyle/>
          <a:p>
            <a:fld id="{0216472E-2A81-4966-A27F-7FE5ACB3B548}" type="datetime2">
              <a:rPr lang="en-US" smtClean="0"/>
              <a:t>Thursday, April 9, 2020</a:t>
            </a:fld>
            <a:endParaRPr lang="en-US"/>
          </a:p>
        </p:txBody>
      </p:sp>
    </p:spTree>
    <p:extLst>
      <p:ext uri="{BB962C8B-B14F-4D97-AF65-F5344CB8AC3E}">
        <p14:creationId xmlns:p14="http://schemas.microsoft.com/office/powerpoint/2010/main" val="22083808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p:nvPr/>
        </p:nvSpPr>
        <p:spPr>
          <a:xfrm>
            <a:off x="761998" y="2683606"/>
            <a:ext cx="7619999" cy="3247042"/>
          </a:xfrm>
          <a:prstGeom prst="rect">
            <a:avLst/>
          </a:prstGeom>
          <a:solidFill>
            <a:schemeClr val="dk2"/>
          </a:solidFill>
          <a:ln w="9525" cap="flat" cmpd="sng">
            <a:solidFill>
              <a:srgbClr val="F2F2F2"/>
            </a:solidFill>
            <a:prstDash val="solid"/>
            <a:round/>
            <a:headEnd type="none" w="med" len="med"/>
            <a:tailEnd type="none" w="med" len="med"/>
          </a:ln>
          <a:effectLst>
            <a:outerShdw blurRad="50799" dist="38100" dir="5400000" algn="t" rotWithShape="0">
              <a:srgbClr val="000000">
                <a:alpha val="40000"/>
              </a:srgbClr>
            </a:outerShdw>
          </a:effectLst>
        </p:spPr>
        <p:txBody>
          <a:bodyPr lIns="91425" tIns="45700" rIns="91425" bIns="45700" anchor="t" anchorCtr="0">
            <a:noAutofit/>
          </a:bodyPr>
          <a:lstStyle/>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endParaRPr sz="2500" b="1"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r>
              <a:rPr lang="en-US" sz="2500" b="1" i="0" u="none" strike="noStrike" cap="none" dirty="0">
                <a:solidFill>
                  <a:schemeClr val="accent2"/>
                </a:solidFill>
                <a:latin typeface="Calibri"/>
                <a:ea typeface="Calibri"/>
                <a:cs typeface="Calibri"/>
                <a:sym typeface="Calibri"/>
              </a:rPr>
              <a:t>Questions?</a:t>
            </a:r>
          </a:p>
          <a:p>
            <a:pPr marL="0" marR="0" lvl="0" indent="0" algn="ctr" rtl="0">
              <a:spcBef>
                <a:spcPts val="0"/>
              </a:spcBef>
              <a:spcAft>
                <a:spcPts val="0"/>
              </a:spcAft>
              <a:buSzPct val="25000"/>
              <a:buNone/>
            </a:pPr>
            <a:endParaRPr lang="en-US" sz="2500" b="1" dirty="0">
              <a:solidFill>
                <a:schemeClr val="accent2"/>
              </a:solidFill>
              <a:latin typeface="Calibri"/>
              <a:ea typeface="Calibri"/>
              <a:cs typeface="Calibri"/>
              <a:sym typeface="Calibri"/>
            </a:endParaRPr>
          </a:p>
          <a:p>
            <a:pPr marL="0" marR="0" lvl="0" indent="0" algn="ctr" rtl="0">
              <a:spcBef>
                <a:spcPts val="0"/>
              </a:spcBef>
              <a:spcAft>
                <a:spcPts val="0"/>
              </a:spcAft>
              <a:buSzPct val="25000"/>
              <a:buNone/>
            </a:pPr>
            <a:r>
              <a:rPr lang="en-US" sz="2500" b="1" u="none" strike="noStrike" cap="none" dirty="0">
                <a:solidFill>
                  <a:schemeClr val="accent2"/>
                </a:solidFill>
                <a:latin typeface="Calibri"/>
                <a:ea typeface="Calibri"/>
                <a:cs typeface="Calibri"/>
                <a:sym typeface="Calibri"/>
              </a:rPr>
              <a:t>email us at info@research</a:t>
            </a:r>
            <a:r>
              <a:rPr lang="en-US" sz="2500" b="1" dirty="0">
                <a:solidFill>
                  <a:schemeClr val="accent2"/>
                </a:solidFill>
                <a:latin typeface="Calibri"/>
                <a:ea typeface="Calibri"/>
                <a:cs typeface="Calibri"/>
                <a:sym typeface="Calibri"/>
              </a:rPr>
              <a:t>match.org</a:t>
            </a:r>
            <a:endParaRPr lang="en-US" sz="2000" b="1" u="none" strike="noStrike" cap="none" dirty="0">
              <a:solidFill>
                <a:schemeClr val="accent2"/>
              </a:solidFill>
              <a:latin typeface="Calibri"/>
              <a:ea typeface="Calibri"/>
              <a:cs typeface="Calibri"/>
              <a:sym typeface="Calibri"/>
            </a:endParaRPr>
          </a:p>
          <a:p>
            <a:pPr marL="0" marR="0" lvl="0" indent="0" algn="ctr" rtl="0">
              <a:spcBef>
                <a:spcPts val="0"/>
              </a:spcBef>
              <a:spcAft>
                <a:spcPts val="0"/>
              </a:spcAft>
              <a:buNone/>
            </a:pPr>
            <a:endParaRPr sz="1800" b="1" i="1" u="sng" dirty="0">
              <a:solidFill>
                <a:srgbClr val="33CC33"/>
              </a:solidFill>
              <a:latin typeface="Calibri"/>
              <a:ea typeface="Calibri"/>
              <a:cs typeface="Calibri"/>
              <a:sym typeface="Calibri"/>
            </a:endParaRPr>
          </a:p>
          <a:p>
            <a:pPr marL="0" marR="0" lvl="0" indent="0" algn="ctr" rtl="0">
              <a:spcBef>
                <a:spcPts val="0"/>
              </a:spcBef>
              <a:spcAft>
                <a:spcPts val="0"/>
              </a:spcAft>
              <a:buNone/>
            </a:pPr>
            <a:endParaRPr sz="1500" b="0" i="0" u="none" strike="noStrike" cap="none" dirty="0">
              <a:solidFill>
                <a:srgbClr val="000000"/>
              </a:solidFill>
              <a:latin typeface="Calibri"/>
              <a:ea typeface="Calibri"/>
              <a:cs typeface="Calibri"/>
              <a:sym typeface="Calibri"/>
            </a:endParaRPr>
          </a:p>
        </p:txBody>
      </p:sp>
      <p:grpSp>
        <p:nvGrpSpPr>
          <p:cNvPr id="90" name="Shape 90"/>
          <p:cNvGrpSpPr/>
          <p:nvPr/>
        </p:nvGrpSpPr>
        <p:grpSpPr>
          <a:xfrm>
            <a:off x="762000" y="1007207"/>
            <a:ext cx="7619999" cy="1676399"/>
            <a:chOff x="533400" y="2667000"/>
            <a:chExt cx="7619999" cy="1676399"/>
          </a:xfrm>
        </p:grpSpPr>
        <p:pic>
          <p:nvPicPr>
            <p:cNvPr id="91" name="Shape 91"/>
            <p:cNvPicPr preferRelativeResize="0"/>
            <p:nvPr/>
          </p:nvPicPr>
          <p:blipFill rotWithShape="1">
            <a:blip r:embed="rId3">
              <a:alphaModFix/>
            </a:blip>
            <a:srcRect l="5670" t="21111" r="43956" b="54444"/>
            <a:stretch/>
          </p:blipFill>
          <p:spPr>
            <a:xfrm>
              <a:off x="533400" y="2667000"/>
              <a:ext cx="3809999" cy="1676399"/>
            </a:xfrm>
            <a:prstGeom prst="rect">
              <a:avLst/>
            </a:prstGeom>
            <a:noFill/>
            <a:ln>
              <a:noFill/>
            </a:ln>
            <a:effectLst>
              <a:outerShdw blurRad="292100" dist="139700" dir="2700000" algn="tl" rotWithShape="0">
                <a:srgbClr val="333333">
                  <a:alpha val="64705"/>
                </a:srgbClr>
              </a:outerShdw>
            </a:effectLst>
          </p:spPr>
        </p:pic>
        <p:sp>
          <p:nvSpPr>
            <p:cNvPr id="92" name="Shape 92"/>
            <p:cNvSpPr/>
            <p:nvPr/>
          </p:nvSpPr>
          <p:spPr>
            <a:xfrm>
              <a:off x="4343398" y="2667000"/>
              <a:ext cx="3810001" cy="1676399"/>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SzPct val="25000"/>
                <a:buNone/>
              </a:pPr>
              <a:endParaRPr lang="en-US" sz="4000" b="1" i="0" u="none" strike="noStrike" cap="none" dirty="0">
                <a:solidFill>
                  <a:schemeClr val="lt1"/>
                </a:solidFill>
                <a:latin typeface="Calibri"/>
                <a:ea typeface="Calibri"/>
                <a:cs typeface="Calibri"/>
                <a:sym typeface="Calibri"/>
              </a:endParaRPr>
            </a:p>
          </p:txBody>
        </p:sp>
      </p:grpSp>
      <p:sp>
        <p:nvSpPr>
          <p:cNvPr id="93" name="Shape 93"/>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95" name="Shape 95"/>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96" name="Shape 96" descr="Resultado de imagem para happy love day"/>
          <p:cNvSpPr/>
          <p:nvPr/>
        </p:nvSpPr>
        <p:spPr>
          <a:xfrm>
            <a:off x="155575" y="-144463"/>
            <a:ext cx="304799" cy="3048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a:solidFill>
                <a:schemeClr val="dk1"/>
              </a:solidFill>
              <a:latin typeface="Calibri"/>
              <a:ea typeface="Calibri"/>
              <a:cs typeface="Calibri"/>
              <a:sym typeface="Calibri"/>
            </a:endParaRPr>
          </a:p>
        </p:txBody>
      </p:sp>
      <p:sp>
        <p:nvSpPr>
          <p:cNvPr id="2" name="Date Placeholder 1">
            <a:extLst>
              <a:ext uri="{FF2B5EF4-FFF2-40B4-BE49-F238E27FC236}">
                <a16:creationId xmlns:a16="http://schemas.microsoft.com/office/drawing/2014/main" id="{0C8D12E2-B03B-46AB-A564-B899951EF787}"/>
              </a:ext>
            </a:extLst>
          </p:cNvPr>
          <p:cNvSpPr>
            <a:spLocks noGrp="1"/>
          </p:cNvSpPr>
          <p:nvPr>
            <p:ph type="dt" idx="10"/>
          </p:nvPr>
        </p:nvSpPr>
        <p:spPr/>
        <p:txBody>
          <a:bodyPr/>
          <a:lstStyle/>
          <a:p>
            <a:fld id="{3216377E-529A-40FF-8DB4-0C074D0210C2}" type="datetime2">
              <a:rPr lang="en-US" smtClean="0"/>
              <a:t>Thursday, April 9, 2020</a:t>
            </a:fld>
            <a:endParaRPr lang="en-US"/>
          </a:p>
        </p:txBody>
      </p:sp>
    </p:spTree>
    <p:extLst>
      <p:ext uri="{BB962C8B-B14F-4D97-AF65-F5344CB8AC3E}">
        <p14:creationId xmlns:p14="http://schemas.microsoft.com/office/powerpoint/2010/main" val="2946627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766" y="40640"/>
            <a:ext cx="7871657" cy="6685280"/>
          </a:xfrm>
          <a:prstGeom prst="rect">
            <a:avLst/>
          </a:prstGeom>
          <a:ln w="28575">
            <a:solidFill>
              <a:schemeClr val="tx1"/>
            </a:solidFill>
          </a:ln>
        </p:spPr>
      </p:pic>
      <p:sp>
        <p:nvSpPr>
          <p:cNvPr id="7" name="Rectangle 6"/>
          <p:cNvSpPr/>
          <p:nvPr/>
        </p:nvSpPr>
        <p:spPr>
          <a:xfrm>
            <a:off x="972477" y="2918649"/>
            <a:ext cx="2944429" cy="335280"/>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2" name="Date Placeholder 1">
            <a:extLst>
              <a:ext uri="{FF2B5EF4-FFF2-40B4-BE49-F238E27FC236}">
                <a16:creationId xmlns:a16="http://schemas.microsoft.com/office/drawing/2014/main" id="{4EABFC9A-397E-4845-81A4-3448B4F2AA6E}"/>
              </a:ext>
            </a:extLst>
          </p:cNvPr>
          <p:cNvSpPr>
            <a:spLocks noGrp="1"/>
          </p:cNvSpPr>
          <p:nvPr>
            <p:ph type="dt" idx="10"/>
          </p:nvPr>
        </p:nvSpPr>
        <p:spPr/>
        <p:txBody>
          <a:bodyPr/>
          <a:lstStyle/>
          <a:p>
            <a:fld id="{553D93ED-2767-46E6-9A99-5FC4AEDDF2FB}" type="datetime2">
              <a:rPr lang="en-US" smtClean="0"/>
              <a:t>Thursday, April 9, 2020</a:t>
            </a:fld>
            <a:endParaRPr lang="en-US"/>
          </a:p>
        </p:txBody>
      </p:sp>
    </p:spTree>
    <p:extLst>
      <p:ext uri="{BB962C8B-B14F-4D97-AF65-F5344CB8AC3E}">
        <p14:creationId xmlns:p14="http://schemas.microsoft.com/office/powerpoint/2010/main" val="389919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7" name="Rectangle 6"/>
          <p:cNvSpPr/>
          <p:nvPr/>
        </p:nvSpPr>
        <p:spPr>
          <a:xfrm>
            <a:off x="7247467" y="2506133"/>
            <a:ext cx="1083733" cy="355599"/>
          </a:xfrm>
          <a:prstGeom prst="rect">
            <a:avLst/>
          </a:prstGeom>
          <a:no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4" name="Rectangle 3"/>
          <p:cNvSpPr/>
          <p:nvPr/>
        </p:nvSpPr>
        <p:spPr>
          <a:xfrm>
            <a:off x="3738837" y="5257906"/>
            <a:ext cx="3037926" cy="12810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dirty="0">
                <a:solidFill>
                  <a:schemeClr val="bg1"/>
                </a:solidFill>
                <a:latin typeface="Calibri" panose="020F0502020204030204" pitchFamily="34" charset="0"/>
              </a:rPr>
              <a:t>On your dashboard– you can click</a:t>
            </a:r>
          </a:p>
          <a:p>
            <a:pPr fontAlgn="auto">
              <a:spcBef>
                <a:spcPts val="0"/>
              </a:spcBef>
              <a:spcAft>
                <a:spcPts val="0"/>
              </a:spcAft>
              <a:defRPr/>
            </a:pPr>
            <a:r>
              <a:rPr lang="en-US" dirty="0">
                <a:solidFill>
                  <a:schemeClr val="bg1"/>
                </a:solidFill>
                <a:latin typeface="Calibri" panose="020F0502020204030204" pitchFamily="34" charset="0"/>
              </a:rPr>
              <a:t> “add new study” </a:t>
            </a:r>
            <a:br>
              <a:rPr lang="en-US" dirty="0">
                <a:solidFill>
                  <a:schemeClr val="bg1"/>
                </a:solidFill>
                <a:latin typeface="Calibri" panose="020F0502020204030204" pitchFamily="34" charset="0"/>
              </a:rPr>
            </a:br>
            <a:r>
              <a:rPr lang="en-US" dirty="0">
                <a:solidFill>
                  <a:schemeClr val="bg1"/>
                </a:solidFill>
                <a:latin typeface="Calibri" panose="020F0502020204030204" pitchFamily="34" charset="0"/>
              </a:rPr>
              <a:t>when you have IRB approval for recruitment and are ready to upload the current IRB approval letter.</a:t>
            </a:r>
          </a:p>
        </p:txBody>
      </p:sp>
      <p:sp>
        <p:nvSpPr>
          <p:cNvPr id="5" name="Date Placeholder 4">
            <a:extLst>
              <a:ext uri="{FF2B5EF4-FFF2-40B4-BE49-F238E27FC236}">
                <a16:creationId xmlns:a16="http://schemas.microsoft.com/office/drawing/2014/main" id="{AB631FEF-B410-4394-827E-6D036F770E34}"/>
              </a:ext>
            </a:extLst>
          </p:cNvPr>
          <p:cNvSpPr>
            <a:spLocks noGrp="1"/>
          </p:cNvSpPr>
          <p:nvPr>
            <p:ph type="dt" idx="10"/>
          </p:nvPr>
        </p:nvSpPr>
        <p:spPr/>
        <p:txBody>
          <a:bodyPr/>
          <a:lstStyle/>
          <a:p>
            <a:fld id="{0C1C2B8D-EC19-4EB8-8902-E1BC6F3F9EBC}" type="datetime2">
              <a:rPr lang="en-US" smtClean="0"/>
              <a:t>Thursday, April 9, 2020</a:t>
            </a:fld>
            <a:endParaRPr lang="en-US"/>
          </a:p>
        </p:txBody>
      </p:sp>
      <p:pic>
        <p:nvPicPr>
          <p:cNvPr id="8" name="Picture 7" descr="A screenshot of a cell phone&#10;&#10;Description automatically generated">
            <a:extLst>
              <a:ext uri="{FF2B5EF4-FFF2-40B4-BE49-F238E27FC236}">
                <a16:creationId xmlns:a16="http://schemas.microsoft.com/office/drawing/2014/main" id="{41C24BF0-59ED-4614-AE9F-562DCB93C210}"/>
              </a:ext>
            </a:extLst>
          </p:cNvPr>
          <p:cNvPicPr>
            <a:picLocks noChangeAspect="1"/>
          </p:cNvPicPr>
          <p:nvPr/>
        </p:nvPicPr>
        <p:blipFill>
          <a:blip r:embed="rId3"/>
          <a:stretch>
            <a:fillRect/>
          </a:stretch>
        </p:blipFill>
        <p:spPr>
          <a:xfrm>
            <a:off x="0" y="-47654"/>
            <a:ext cx="9144000" cy="4999332"/>
          </a:xfrm>
          <a:prstGeom prst="rect">
            <a:avLst/>
          </a:prstGeom>
        </p:spPr>
      </p:pic>
      <p:sp>
        <p:nvSpPr>
          <p:cNvPr id="9" name="Rectangle 8">
            <a:extLst>
              <a:ext uri="{FF2B5EF4-FFF2-40B4-BE49-F238E27FC236}">
                <a16:creationId xmlns:a16="http://schemas.microsoft.com/office/drawing/2014/main" id="{3D62C931-48D0-48DD-9429-F28CF3FB34B0}"/>
              </a:ext>
            </a:extLst>
          </p:cNvPr>
          <p:cNvSpPr/>
          <p:nvPr/>
        </p:nvSpPr>
        <p:spPr>
          <a:xfrm>
            <a:off x="6457952" y="3657600"/>
            <a:ext cx="2264017" cy="3555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71812166-710D-4521-AD11-17DA27A59B29}"/>
              </a:ext>
            </a:extLst>
          </p:cNvPr>
          <p:cNvCxnSpPr>
            <a:stCxn id="4" idx="3"/>
          </p:cNvCxnSpPr>
          <p:nvPr/>
        </p:nvCxnSpPr>
        <p:spPr>
          <a:xfrm flipV="1">
            <a:off x="6776763" y="5747546"/>
            <a:ext cx="1329745" cy="1508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7494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766" y="1183359"/>
            <a:ext cx="7871657" cy="4399842"/>
          </a:xfrm>
          <a:prstGeom prst="rect">
            <a:avLst/>
          </a:prstGeom>
          <a:ln w="28575">
            <a:solidFill>
              <a:schemeClr val="tx1"/>
            </a:solidFill>
          </a:ln>
        </p:spPr>
      </p:pic>
      <p:sp>
        <p:nvSpPr>
          <p:cNvPr id="2" name="Date Placeholder 1">
            <a:extLst>
              <a:ext uri="{FF2B5EF4-FFF2-40B4-BE49-F238E27FC236}">
                <a16:creationId xmlns:a16="http://schemas.microsoft.com/office/drawing/2014/main" id="{7C803A5F-F772-48B0-B99E-670348ABF362}"/>
              </a:ext>
            </a:extLst>
          </p:cNvPr>
          <p:cNvSpPr>
            <a:spLocks noGrp="1"/>
          </p:cNvSpPr>
          <p:nvPr>
            <p:ph type="dt" idx="10"/>
          </p:nvPr>
        </p:nvSpPr>
        <p:spPr/>
        <p:txBody>
          <a:bodyPr/>
          <a:lstStyle/>
          <a:p>
            <a:fld id="{9AC9FA16-40F1-4228-AEB6-69AFEE105338}" type="datetime2">
              <a:rPr lang="en-US" smtClean="0"/>
              <a:t>Thursday, April 9, 2020</a:t>
            </a:fld>
            <a:endParaRPr lang="en-US"/>
          </a:p>
        </p:txBody>
      </p:sp>
    </p:spTree>
    <p:extLst>
      <p:ext uri="{BB962C8B-B14F-4D97-AF65-F5344CB8AC3E}">
        <p14:creationId xmlns:p14="http://schemas.microsoft.com/office/powerpoint/2010/main" val="3368483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Shape 285"/>
          <p:cNvPicPr preferRelativeResize="0"/>
          <p:nvPr/>
        </p:nvPicPr>
        <p:blipFill>
          <a:blip r:embed="rId3">
            <a:extLst>
              <a:ext uri="{28A0092B-C50C-407E-A947-70E740481C1C}">
                <a14:useLocalDpi xmlns:a14="http://schemas.microsoft.com/office/drawing/2010/main" val="0"/>
              </a:ext>
            </a:extLst>
          </a:blip>
          <a:stretch>
            <a:fillRect/>
          </a:stretch>
        </p:blipFill>
        <p:spPr>
          <a:xfrm>
            <a:off x="1779864" y="1903696"/>
            <a:ext cx="5419964" cy="4691379"/>
          </a:xfrm>
          <a:prstGeom prst="rect">
            <a:avLst/>
          </a:prstGeom>
          <a:noFill/>
          <a:ln>
            <a:noFill/>
          </a:ln>
          <a:effectLst>
            <a:outerShdw blurRad="292100" dist="139700" dir="2700000" algn="tl" rotWithShape="0">
              <a:srgbClr val="333333">
                <a:alpha val="64705"/>
              </a:srgbClr>
            </a:outerShdw>
          </a:effectLst>
        </p:spPr>
      </p:pic>
      <p:sp>
        <p:nvSpPr>
          <p:cNvPr id="286" name="Shape 286"/>
          <p:cNvSpPr/>
          <p:nvPr/>
        </p:nvSpPr>
        <p:spPr>
          <a:xfrm>
            <a:off x="0" y="-4863"/>
            <a:ext cx="9144000" cy="690663"/>
          </a:xfrm>
          <a:prstGeom prst="rect">
            <a:avLst/>
          </a:prstGeom>
          <a:solidFill>
            <a:schemeClr val="lt1"/>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87" name="Shape 287"/>
          <p:cNvSpPr txBox="1"/>
          <p:nvPr/>
        </p:nvSpPr>
        <p:spPr>
          <a:xfrm>
            <a:off x="0" y="6417444"/>
            <a:ext cx="838690" cy="261609"/>
          </a:xfrm>
          <a:prstGeom prst="rect">
            <a:avLst/>
          </a:prstGeom>
          <a:noFill/>
          <a:ln>
            <a:noFill/>
          </a:ln>
        </p:spPr>
        <p:txBody>
          <a:bodyPr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kumimoji="0" lang="en-US" sz="1100" b="1" i="0" u="none" strike="noStrike" kern="0" cap="none" spc="0" normalizeH="0" baseline="0" noProof="0">
                <a:ln>
                  <a:noFill/>
                </a:ln>
                <a:solidFill>
                  <a:srgbClr val="FFFFFF"/>
                </a:solidFill>
                <a:effectLst/>
                <a:uLnTx/>
                <a:uFillTx/>
                <a:latin typeface="Calibri"/>
                <a:ea typeface="Calibri"/>
                <a:cs typeface="Calibri"/>
                <a:sym typeface="Calibri"/>
              </a:rPr>
              <a:t>01.04.2017</a:t>
            </a:r>
          </a:p>
        </p:txBody>
      </p:sp>
      <p:pic>
        <p:nvPicPr>
          <p:cNvPr id="288" name="Shape 288"/>
          <p:cNvPicPr preferRelativeResize="0"/>
          <p:nvPr/>
        </p:nvPicPr>
        <p:blipFill rotWithShape="1">
          <a:blip r:embed="rId4">
            <a:alphaModFix/>
          </a:blip>
          <a:srcRect t="32522" b="28398"/>
          <a:stretch/>
        </p:blipFill>
        <p:spPr>
          <a:xfrm>
            <a:off x="2895600" y="-4863"/>
            <a:ext cx="3352799" cy="685799"/>
          </a:xfrm>
          <a:prstGeom prst="rect">
            <a:avLst/>
          </a:prstGeom>
          <a:noFill/>
          <a:ln>
            <a:noFill/>
          </a:ln>
        </p:spPr>
      </p:pic>
      <p:sp>
        <p:nvSpPr>
          <p:cNvPr id="289" name="Shape 289"/>
          <p:cNvSpPr/>
          <p:nvPr/>
        </p:nvSpPr>
        <p:spPr>
          <a:xfrm>
            <a:off x="904008" y="876766"/>
            <a:ext cx="5219699" cy="1026930"/>
          </a:xfrm>
          <a:prstGeom prst="rect">
            <a:avLst/>
          </a:prstGeom>
          <a:solidFill>
            <a:schemeClr val="accent5"/>
          </a:solidFill>
          <a:ln>
            <a:noFill/>
          </a:ln>
          <a:effectLst>
            <a:outerShdw blurRad="50799" dist="38100" dir="5400000" algn="t" rotWithShape="0">
              <a:srgbClr val="000000">
                <a:alpha val="40000"/>
              </a:srgbClr>
            </a:outerShdw>
          </a:effectLst>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Pct val="25000"/>
              <a:buFontTx/>
              <a:buNone/>
              <a:tabLst/>
              <a:defRPr/>
            </a:pPr>
            <a:r>
              <a:rPr kumimoji="0" lang="en-US" sz="3000" b="1" i="0" u="none" strike="noStrike" kern="0" cap="none" spc="0" normalizeH="0" baseline="0" noProof="0">
                <a:ln>
                  <a:noFill/>
                </a:ln>
                <a:solidFill>
                  <a:srgbClr val="FFFFFF"/>
                </a:solidFill>
                <a:effectLst/>
                <a:uLnTx/>
                <a:uFillTx/>
                <a:latin typeface="Calibri"/>
                <a:ea typeface="Calibri"/>
                <a:cs typeface="Calibri"/>
                <a:sym typeface="Calibri"/>
              </a:rPr>
              <a:t>Adding a New Study</a:t>
            </a:r>
          </a:p>
        </p:txBody>
      </p:sp>
      <p:pic>
        <p:nvPicPr>
          <p:cNvPr id="290" name="Shape 290"/>
          <p:cNvPicPr preferRelativeResize="0"/>
          <p:nvPr/>
        </p:nvPicPr>
        <p:blipFill rotWithShape="1">
          <a:blip r:embed="rId5">
            <a:alphaModFix/>
          </a:blip>
          <a:srcRect l="28077" t="53113" r="17229"/>
          <a:stretch/>
        </p:blipFill>
        <p:spPr>
          <a:xfrm>
            <a:off x="6089073" y="871901"/>
            <a:ext cx="1835726" cy="1048861"/>
          </a:xfrm>
          <a:prstGeom prst="rect">
            <a:avLst/>
          </a:prstGeom>
          <a:noFill/>
          <a:ln>
            <a:noFill/>
          </a:ln>
          <a:effectLst>
            <a:outerShdw blurRad="292100" dist="139700" dir="2700000" algn="tl" rotWithShape="0">
              <a:srgbClr val="333333">
                <a:alpha val="64705"/>
              </a:srgbClr>
            </a:outerShdw>
          </a:effectLst>
        </p:spPr>
      </p:pic>
      <p:sp>
        <p:nvSpPr>
          <p:cNvPr id="2" name="Date Placeholder 1">
            <a:extLst>
              <a:ext uri="{FF2B5EF4-FFF2-40B4-BE49-F238E27FC236}">
                <a16:creationId xmlns:a16="http://schemas.microsoft.com/office/drawing/2014/main" id="{B1E246ED-C425-43C6-A8F9-4E915C63FAA8}"/>
              </a:ext>
            </a:extLst>
          </p:cNvPr>
          <p:cNvSpPr>
            <a:spLocks noGrp="1"/>
          </p:cNvSpPr>
          <p:nvPr>
            <p:ph type="dt" idx="10"/>
          </p:nvPr>
        </p:nvSpPr>
        <p:spPr/>
        <p:txBody>
          <a:bodyPr/>
          <a:lstStyle/>
          <a:p>
            <a:fld id="{3EB2AD15-5580-46CB-9EB4-49C180B0B9EF}" type="datetime2">
              <a:rPr lang="en-US" smtClean="0"/>
              <a:t>Thursday, April 9, 2020</a:t>
            </a:fld>
            <a:endParaRPr lang="en-US"/>
          </a:p>
        </p:txBody>
      </p:sp>
    </p:spTree>
    <p:extLst>
      <p:ext uri="{BB962C8B-B14F-4D97-AF65-F5344CB8AC3E}">
        <p14:creationId xmlns:p14="http://schemas.microsoft.com/office/powerpoint/2010/main" val="853430024"/>
      </p:ext>
    </p:extLst>
  </p:cSld>
  <p:clrMapOvr>
    <a:masterClrMapping/>
  </p:clrMapOvr>
</p:sld>
</file>

<file path=ppt/theme/theme1.xml><?xml version="1.0" encoding="utf-8"?>
<a:theme xmlns:a="http://schemas.openxmlformats.org/drawingml/2006/main" name="Office Theme">
  <a:themeElements>
    <a:clrScheme name="RM">
      <a:dk1>
        <a:srgbClr val="000000"/>
      </a:dk1>
      <a:lt1>
        <a:srgbClr val="FFFFFF"/>
      </a:lt1>
      <a:dk2>
        <a:srgbClr val="FFFFFF"/>
      </a:dk2>
      <a:lt2>
        <a:srgbClr val="F2F2F2"/>
      </a:lt2>
      <a:accent1>
        <a:srgbClr val="007367"/>
      </a:accent1>
      <a:accent2>
        <a:srgbClr val="F68D2E"/>
      </a:accent2>
      <a:accent3>
        <a:srgbClr val="A2ACAB"/>
      </a:accent3>
      <a:accent4>
        <a:srgbClr val="62C0CB"/>
      </a:accent4>
      <a:accent5>
        <a:srgbClr val="00A9E0"/>
      </a:accent5>
      <a:accent6>
        <a:srgbClr val="968C8C"/>
      </a:accent6>
      <a:hlink>
        <a:srgbClr val="008080"/>
      </a:hlink>
      <a:folHlink>
        <a:srgbClr val="00736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2761</TotalTime>
  <Words>3838</Words>
  <Application>Microsoft Office PowerPoint</Application>
  <PresentationFormat>On-screen Show (4:3)</PresentationFormat>
  <Paragraphs>354</Paragraphs>
  <Slides>56</Slides>
  <Notes>56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Calibri</vt:lpstr>
      <vt:lpstr>Noto Sans Symbols</vt:lpstr>
      <vt:lpstr>Times New Roman</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Message for “Not Eligible” Volunteers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Dunkel, Leah</dc:creator>
  <cp:lastModifiedBy>Dunkel, Leah</cp:lastModifiedBy>
  <cp:revision>61</cp:revision>
  <dcterms:modified xsi:type="dcterms:W3CDTF">2020-04-09T18:17:57Z</dcterms:modified>
</cp:coreProperties>
</file>